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3"/>
  </p:notesMasterIdLst>
  <p:sldIdLst>
    <p:sldId id="256" r:id="rId2"/>
    <p:sldId id="257" r:id="rId3"/>
    <p:sldId id="262" r:id="rId4"/>
    <p:sldId id="263" r:id="rId5"/>
    <p:sldId id="264" r:id="rId6"/>
    <p:sldId id="261" r:id="rId7"/>
    <p:sldId id="265" r:id="rId8"/>
    <p:sldId id="266" r:id="rId9"/>
    <p:sldId id="268" r:id="rId10"/>
    <p:sldId id="267" r:id="rId11"/>
    <p:sldId id="269" r:id="rId12"/>
    <p:sldId id="270" r:id="rId13"/>
    <p:sldId id="272" r:id="rId14"/>
    <p:sldId id="271" r:id="rId15"/>
    <p:sldId id="273" r:id="rId16"/>
    <p:sldId id="274" r:id="rId17"/>
    <p:sldId id="276" r:id="rId18"/>
    <p:sldId id="275" r:id="rId19"/>
    <p:sldId id="277" r:id="rId20"/>
    <p:sldId id="278" r:id="rId21"/>
    <p:sldId id="279" r:id="rId22"/>
    <p:sldId id="280" r:id="rId23"/>
    <p:sldId id="281" r:id="rId24"/>
    <p:sldId id="282" r:id="rId25"/>
    <p:sldId id="283" r:id="rId26"/>
    <p:sldId id="284" r:id="rId27"/>
    <p:sldId id="285" r:id="rId28"/>
    <p:sldId id="286" r:id="rId29"/>
    <p:sldId id="289" r:id="rId30"/>
    <p:sldId id="287"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D2438-DFDB-C5B1-82F4-7906106D0772}" v="236" dt="2022-06-07T09:11:17.812"/>
    <p1510:client id="{16673940-EB21-312D-A388-356AD6DC7097}" v="664" dt="2022-06-08T06:55:56.450"/>
    <p1510:client id="{1C032D35-6A95-B7A2-00D4-3153D3CCFA39}" v="428" dt="2022-06-07T16:52:34.067"/>
    <p1510:client id="{1E619EC8-B88A-61F4-EF53-9228EEED6005}" v="424" dt="2022-06-07T14:24:27.174"/>
    <p1510:client id="{3ADEC108-2FB8-B100-55AB-955780021A4D}" v="297" dt="2022-06-08T14:11:52.933"/>
    <p1510:client id="{47DD4BB2-6722-4E51-9876-7B3DD6E6FC50}" v="57" dt="2022-06-07T08:26:03.945"/>
    <p1510:client id="{76E4DCF7-FA46-E15F-F26C-04622ED3570E}" v="70" dt="2022-06-07T09:25:53.802"/>
    <p1510:client id="{8438BDBB-84D3-3DE1-9547-922811F1BF0D}" v="23" dt="2022-06-10T11:43:39.265"/>
    <p1510:client id="{888DABBE-AB1A-8C20-023A-3613CA59D83C}" v="386" dt="2022-06-07T15:31:44.519"/>
    <p1510:client id="{E2D092D2-0115-626B-1118-6D2A6FD5BCA8}" v="502" dt="2022-06-08T08:09:13.119"/>
    <p1510:client id="{E35E388D-87C1-CD70-CE5B-1E1791763730}" v="214" dt="2022-06-08T09:33:34.463"/>
    <p1510:client id="{E5236E98-5F07-1029-42E3-7110234F98BD}" v="139" dt="2022-06-07T11:11:07.968"/>
    <p1510:client id="{F351276F-5BF3-0CD6-82CF-ECA6F28F8A38}" v="172" dt="2022-06-07T15:09:56.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34" autoAdjust="0"/>
  </p:normalViewPr>
  <p:slideViewPr>
    <p:cSldViewPr snapToGrid="0">
      <p:cViewPr varScale="1">
        <p:scale>
          <a:sx n="85" d="100"/>
          <a:sy n="85" d="100"/>
        </p:scale>
        <p:origin x="8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C0E78-8983-46B8-8664-CA19F077DBD4}" type="doc">
      <dgm:prSet loTypeId="urn:microsoft.com/office/officeart/2008/layout/LinedList" loCatId="list" qsTypeId="urn:microsoft.com/office/officeart/2005/8/quickstyle/simple5" qsCatId="simple" csTypeId="urn:microsoft.com/office/officeart/2005/8/colors/colorful5" csCatId="colorful"/>
      <dgm:spPr/>
      <dgm:t>
        <a:bodyPr/>
        <a:lstStyle/>
        <a:p>
          <a:endParaRPr lang="en-US"/>
        </a:p>
      </dgm:t>
    </dgm:pt>
    <dgm:pt modelId="{153E15D2-1FB9-498E-9920-509EDA33FAC7}">
      <dgm:prSet/>
      <dgm:spPr/>
      <dgm:t>
        <a:bodyPr/>
        <a:lstStyle/>
        <a:p>
          <a:r>
            <a:rPr lang="en-US"/>
            <a:t>Doesn't scale on large action space</a:t>
          </a:r>
        </a:p>
      </dgm:t>
    </dgm:pt>
    <dgm:pt modelId="{C892798F-AF63-44CB-8275-6816F9E75FF3}" type="parTrans" cxnId="{190C5FE0-D431-4A40-A07A-82288E9D45B4}">
      <dgm:prSet/>
      <dgm:spPr/>
      <dgm:t>
        <a:bodyPr/>
        <a:lstStyle/>
        <a:p>
          <a:endParaRPr lang="en-US"/>
        </a:p>
      </dgm:t>
    </dgm:pt>
    <dgm:pt modelId="{55DFC95E-3272-4A3D-8E83-8B280F6B0B88}" type="sibTrans" cxnId="{190C5FE0-D431-4A40-A07A-82288E9D45B4}">
      <dgm:prSet/>
      <dgm:spPr/>
      <dgm:t>
        <a:bodyPr/>
        <a:lstStyle/>
        <a:p>
          <a:endParaRPr lang="en-US"/>
        </a:p>
      </dgm:t>
    </dgm:pt>
    <dgm:pt modelId="{5C13DE31-0E1E-466F-971D-623AF9947920}">
      <dgm:prSet/>
      <dgm:spPr/>
      <dgm:t>
        <a:bodyPr/>
        <a:lstStyle/>
        <a:p>
          <a:r>
            <a:rPr lang="en-US"/>
            <a:t>Suffers from the curse of dimensionality on large state space</a:t>
          </a:r>
        </a:p>
      </dgm:t>
    </dgm:pt>
    <dgm:pt modelId="{B35DFEAB-CA1E-40FB-AACE-D8512AD27CC8}" type="parTrans" cxnId="{EDC49925-A909-4614-9123-6545ECB3C256}">
      <dgm:prSet/>
      <dgm:spPr/>
      <dgm:t>
        <a:bodyPr/>
        <a:lstStyle/>
        <a:p>
          <a:endParaRPr lang="en-US"/>
        </a:p>
      </dgm:t>
    </dgm:pt>
    <dgm:pt modelId="{3B7658A7-0D65-47A7-9F19-4C058C0688D8}" type="sibTrans" cxnId="{EDC49925-A909-4614-9123-6545ECB3C256}">
      <dgm:prSet/>
      <dgm:spPr/>
      <dgm:t>
        <a:bodyPr/>
        <a:lstStyle/>
        <a:p>
          <a:endParaRPr lang="en-US"/>
        </a:p>
      </dgm:t>
    </dgm:pt>
    <dgm:pt modelId="{73568720-D869-4866-868F-008E9C48DA40}" type="pres">
      <dgm:prSet presAssocID="{A08C0E78-8983-46B8-8664-CA19F077DBD4}" presName="vert0" presStyleCnt="0">
        <dgm:presLayoutVars>
          <dgm:dir/>
          <dgm:animOne val="branch"/>
          <dgm:animLvl val="lvl"/>
        </dgm:presLayoutVars>
      </dgm:prSet>
      <dgm:spPr/>
    </dgm:pt>
    <dgm:pt modelId="{5D2ED5DA-99D4-4186-AA5B-B7E2B1220BB7}" type="pres">
      <dgm:prSet presAssocID="{153E15D2-1FB9-498E-9920-509EDA33FAC7}" presName="thickLine" presStyleLbl="alignNode1" presStyleIdx="0" presStyleCnt="2"/>
      <dgm:spPr/>
    </dgm:pt>
    <dgm:pt modelId="{D2B4F63C-335F-48EA-8A69-E2EA3EFC02A5}" type="pres">
      <dgm:prSet presAssocID="{153E15D2-1FB9-498E-9920-509EDA33FAC7}" presName="horz1" presStyleCnt="0"/>
      <dgm:spPr/>
    </dgm:pt>
    <dgm:pt modelId="{FED77D2F-1734-4311-B985-6A4F7837E168}" type="pres">
      <dgm:prSet presAssocID="{153E15D2-1FB9-498E-9920-509EDA33FAC7}" presName="tx1" presStyleLbl="revTx" presStyleIdx="0" presStyleCnt="2"/>
      <dgm:spPr/>
    </dgm:pt>
    <dgm:pt modelId="{290D325F-C6F7-42D5-8D8D-CE40CE0A6128}" type="pres">
      <dgm:prSet presAssocID="{153E15D2-1FB9-498E-9920-509EDA33FAC7}" presName="vert1" presStyleCnt="0"/>
      <dgm:spPr/>
    </dgm:pt>
    <dgm:pt modelId="{8F871F20-77D3-4C36-8EFA-A14B4FC263B9}" type="pres">
      <dgm:prSet presAssocID="{5C13DE31-0E1E-466F-971D-623AF9947920}" presName="thickLine" presStyleLbl="alignNode1" presStyleIdx="1" presStyleCnt="2"/>
      <dgm:spPr/>
    </dgm:pt>
    <dgm:pt modelId="{5CE36511-0D63-4571-9BA5-9492D5851CC7}" type="pres">
      <dgm:prSet presAssocID="{5C13DE31-0E1E-466F-971D-623AF9947920}" presName="horz1" presStyleCnt="0"/>
      <dgm:spPr/>
    </dgm:pt>
    <dgm:pt modelId="{051DC39A-F1F3-48BA-9F7E-B9DDD893F762}" type="pres">
      <dgm:prSet presAssocID="{5C13DE31-0E1E-466F-971D-623AF9947920}" presName="tx1" presStyleLbl="revTx" presStyleIdx="1" presStyleCnt="2"/>
      <dgm:spPr/>
    </dgm:pt>
    <dgm:pt modelId="{06AA0AA4-E3E8-45D7-B2AC-E6E1BCE17971}" type="pres">
      <dgm:prSet presAssocID="{5C13DE31-0E1E-466F-971D-623AF9947920}" presName="vert1" presStyleCnt="0"/>
      <dgm:spPr/>
    </dgm:pt>
  </dgm:ptLst>
  <dgm:cxnLst>
    <dgm:cxn modelId="{EDC49925-A909-4614-9123-6545ECB3C256}" srcId="{A08C0E78-8983-46B8-8664-CA19F077DBD4}" destId="{5C13DE31-0E1E-466F-971D-623AF9947920}" srcOrd="1" destOrd="0" parTransId="{B35DFEAB-CA1E-40FB-AACE-D8512AD27CC8}" sibTransId="{3B7658A7-0D65-47A7-9F19-4C058C0688D8}"/>
    <dgm:cxn modelId="{1CE56927-A6B2-4A86-AFF0-CC300C30F7A8}" type="presOf" srcId="{153E15D2-1FB9-498E-9920-509EDA33FAC7}" destId="{FED77D2F-1734-4311-B985-6A4F7837E168}" srcOrd="0" destOrd="0" presId="urn:microsoft.com/office/officeart/2008/layout/LinedList"/>
    <dgm:cxn modelId="{4F665A4A-691D-49A8-B3E3-764E10421CF5}" type="presOf" srcId="{5C13DE31-0E1E-466F-971D-623AF9947920}" destId="{051DC39A-F1F3-48BA-9F7E-B9DDD893F762}" srcOrd="0" destOrd="0" presId="urn:microsoft.com/office/officeart/2008/layout/LinedList"/>
    <dgm:cxn modelId="{6C421B51-F8FA-44AB-9577-7B458FFC60E4}" type="presOf" srcId="{A08C0E78-8983-46B8-8664-CA19F077DBD4}" destId="{73568720-D869-4866-868F-008E9C48DA40}" srcOrd="0" destOrd="0" presId="urn:microsoft.com/office/officeart/2008/layout/LinedList"/>
    <dgm:cxn modelId="{190C5FE0-D431-4A40-A07A-82288E9D45B4}" srcId="{A08C0E78-8983-46B8-8664-CA19F077DBD4}" destId="{153E15D2-1FB9-498E-9920-509EDA33FAC7}" srcOrd="0" destOrd="0" parTransId="{C892798F-AF63-44CB-8275-6816F9E75FF3}" sibTransId="{55DFC95E-3272-4A3D-8E83-8B280F6B0B88}"/>
    <dgm:cxn modelId="{58D4A461-2842-494B-B1E1-1FFE608D74CB}" type="presParOf" srcId="{73568720-D869-4866-868F-008E9C48DA40}" destId="{5D2ED5DA-99D4-4186-AA5B-B7E2B1220BB7}" srcOrd="0" destOrd="0" presId="urn:microsoft.com/office/officeart/2008/layout/LinedList"/>
    <dgm:cxn modelId="{F7D35A63-B67E-4060-9195-F7192B0C5A62}" type="presParOf" srcId="{73568720-D869-4866-868F-008E9C48DA40}" destId="{D2B4F63C-335F-48EA-8A69-E2EA3EFC02A5}" srcOrd="1" destOrd="0" presId="urn:microsoft.com/office/officeart/2008/layout/LinedList"/>
    <dgm:cxn modelId="{7889C24B-745B-4EE7-BDF3-C6489196A99D}" type="presParOf" srcId="{D2B4F63C-335F-48EA-8A69-E2EA3EFC02A5}" destId="{FED77D2F-1734-4311-B985-6A4F7837E168}" srcOrd="0" destOrd="0" presId="urn:microsoft.com/office/officeart/2008/layout/LinedList"/>
    <dgm:cxn modelId="{AB793485-711A-4F26-9C17-F2AE6C77C49E}" type="presParOf" srcId="{D2B4F63C-335F-48EA-8A69-E2EA3EFC02A5}" destId="{290D325F-C6F7-42D5-8D8D-CE40CE0A6128}" srcOrd="1" destOrd="0" presId="urn:microsoft.com/office/officeart/2008/layout/LinedList"/>
    <dgm:cxn modelId="{D563140B-764A-4C58-A9BC-21D0D69BD461}" type="presParOf" srcId="{73568720-D869-4866-868F-008E9C48DA40}" destId="{8F871F20-77D3-4C36-8EFA-A14B4FC263B9}" srcOrd="2" destOrd="0" presId="urn:microsoft.com/office/officeart/2008/layout/LinedList"/>
    <dgm:cxn modelId="{6DF166F9-1493-40E3-975A-0CEFBE1F3E8D}" type="presParOf" srcId="{73568720-D869-4866-868F-008E9C48DA40}" destId="{5CE36511-0D63-4571-9BA5-9492D5851CC7}" srcOrd="3" destOrd="0" presId="urn:microsoft.com/office/officeart/2008/layout/LinedList"/>
    <dgm:cxn modelId="{3D48A166-AEFC-44F0-A9C6-8FDFB78E6C06}" type="presParOf" srcId="{5CE36511-0D63-4571-9BA5-9492D5851CC7}" destId="{051DC39A-F1F3-48BA-9F7E-B9DDD893F762}" srcOrd="0" destOrd="0" presId="urn:microsoft.com/office/officeart/2008/layout/LinedList"/>
    <dgm:cxn modelId="{42D0C774-35BA-4530-A11D-6ABF90DB20FA}" type="presParOf" srcId="{5CE36511-0D63-4571-9BA5-9492D5851CC7}" destId="{06AA0AA4-E3E8-45D7-B2AC-E6E1BCE1797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A106BE-E570-40CE-ABCF-82AAB2E84C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95E9CA2-9BB4-4540-BDB6-8E2662875CCE}">
      <dgm:prSet/>
      <dgm:spPr/>
      <dgm:t>
        <a:bodyPr/>
        <a:lstStyle/>
        <a:p>
          <a:pPr>
            <a:lnSpc>
              <a:spcPct val="100000"/>
            </a:lnSpc>
          </a:pPr>
          <a:r>
            <a:rPr lang="en-US"/>
            <a:t>Ensemble method consisting of more than two algorithms</a:t>
          </a:r>
        </a:p>
      </dgm:t>
    </dgm:pt>
    <dgm:pt modelId="{A121DFBB-7C53-44AE-A35F-48A80ECBA44A}" type="parTrans" cxnId="{42B28EDD-731B-464E-A146-C0D2B632EFC0}">
      <dgm:prSet/>
      <dgm:spPr/>
      <dgm:t>
        <a:bodyPr/>
        <a:lstStyle/>
        <a:p>
          <a:endParaRPr lang="en-US"/>
        </a:p>
      </dgm:t>
    </dgm:pt>
    <dgm:pt modelId="{10D1358E-80FF-4C23-9E00-72DED4379107}" type="sibTrans" cxnId="{42B28EDD-731B-464E-A146-C0D2B632EFC0}">
      <dgm:prSet/>
      <dgm:spPr/>
      <dgm:t>
        <a:bodyPr/>
        <a:lstStyle/>
        <a:p>
          <a:endParaRPr lang="en-US"/>
        </a:p>
      </dgm:t>
    </dgm:pt>
    <dgm:pt modelId="{4439DC90-E6E5-4A83-904D-06D1FC532048}">
      <dgm:prSet/>
      <dgm:spPr/>
      <dgm:t>
        <a:bodyPr/>
        <a:lstStyle/>
        <a:p>
          <a:pPr>
            <a:lnSpc>
              <a:spcPct val="100000"/>
            </a:lnSpc>
          </a:pPr>
          <a:r>
            <a:rPr lang="en-US"/>
            <a:t>Development of ensemble methods able to train its policy</a:t>
          </a:r>
        </a:p>
      </dgm:t>
    </dgm:pt>
    <dgm:pt modelId="{612FE6ED-24E1-45E8-AABC-5180A0626312}" type="parTrans" cxnId="{654DE8EE-F6E2-4FFC-A060-4CB9377A87D4}">
      <dgm:prSet/>
      <dgm:spPr/>
      <dgm:t>
        <a:bodyPr/>
        <a:lstStyle/>
        <a:p>
          <a:endParaRPr lang="en-US"/>
        </a:p>
      </dgm:t>
    </dgm:pt>
    <dgm:pt modelId="{4EF0E8C8-86AF-47B5-ABE2-ACF5BC93FDFF}" type="sibTrans" cxnId="{654DE8EE-F6E2-4FFC-A060-4CB9377A87D4}">
      <dgm:prSet/>
      <dgm:spPr/>
      <dgm:t>
        <a:bodyPr/>
        <a:lstStyle/>
        <a:p>
          <a:endParaRPr lang="en-US"/>
        </a:p>
      </dgm:t>
    </dgm:pt>
    <dgm:pt modelId="{BD1E2F3D-C033-48DD-B65B-2CC8A2E7292D}">
      <dgm:prSet/>
      <dgm:spPr/>
      <dgm:t>
        <a:bodyPr/>
        <a:lstStyle/>
        <a:p>
          <a:pPr>
            <a:lnSpc>
              <a:spcPct val="100000"/>
            </a:lnSpc>
          </a:pPr>
          <a:r>
            <a:rPr lang="en-US"/>
            <a:t>Is this approach scalable?</a:t>
          </a:r>
        </a:p>
      </dgm:t>
    </dgm:pt>
    <dgm:pt modelId="{F85A687E-3AD3-4AAB-B8A8-908B06E56AC9}" type="parTrans" cxnId="{F2D162B9-A1D4-461E-9EF2-E389E22464A6}">
      <dgm:prSet/>
      <dgm:spPr/>
      <dgm:t>
        <a:bodyPr/>
        <a:lstStyle/>
        <a:p>
          <a:endParaRPr lang="en-US"/>
        </a:p>
      </dgm:t>
    </dgm:pt>
    <dgm:pt modelId="{877D945D-88AE-40F6-9E6F-315D386B48BF}" type="sibTrans" cxnId="{F2D162B9-A1D4-461E-9EF2-E389E22464A6}">
      <dgm:prSet/>
      <dgm:spPr/>
      <dgm:t>
        <a:bodyPr/>
        <a:lstStyle/>
        <a:p>
          <a:endParaRPr lang="en-US"/>
        </a:p>
      </dgm:t>
    </dgm:pt>
    <dgm:pt modelId="{DCB082A5-356F-4BEC-B79E-AFF0696E3F37}" type="pres">
      <dgm:prSet presAssocID="{AFA106BE-E570-40CE-ABCF-82AAB2E84C5A}" presName="vert0" presStyleCnt="0">
        <dgm:presLayoutVars>
          <dgm:dir/>
          <dgm:animOne val="branch"/>
          <dgm:animLvl val="lvl"/>
        </dgm:presLayoutVars>
      </dgm:prSet>
      <dgm:spPr/>
    </dgm:pt>
    <dgm:pt modelId="{C31F9691-7111-49FB-81D3-B021073D3FAB}" type="pres">
      <dgm:prSet presAssocID="{295E9CA2-9BB4-4540-BDB6-8E2662875CCE}" presName="thickLine" presStyleLbl="alignNode1" presStyleIdx="0" presStyleCnt="3"/>
      <dgm:spPr/>
    </dgm:pt>
    <dgm:pt modelId="{0BB5E4EE-3F22-456A-A3E8-2F7EF122948F}" type="pres">
      <dgm:prSet presAssocID="{295E9CA2-9BB4-4540-BDB6-8E2662875CCE}" presName="horz1" presStyleCnt="0"/>
      <dgm:spPr/>
    </dgm:pt>
    <dgm:pt modelId="{015B0BC7-02A3-44F8-9215-929CF3AC6196}" type="pres">
      <dgm:prSet presAssocID="{295E9CA2-9BB4-4540-BDB6-8E2662875CCE}" presName="tx1" presStyleLbl="revTx" presStyleIdx="0" presStyleCnt="3"/>
      <dgm:spPr/>
    </dgm:pt>
    <dgm:pt modelId="{EF4F2764-AF35-48EE-9F93-1D7706BD6838}" type="pres">
      <dgm:prSet presAssocID="{295E9CA2-9BB4-4540-BDB6-8E2662875CCE}" presName="vert1" presStyleCnt="0"/>
      <dgm:spPr/>
    </dgm:pt>
    <dgm:pt modelId="{EA4309C8-4D77-42A0-8F42-FF3AEB512383}" type="pres">
      <dgm:prSet presAssocID="{4439DC90-E6E5-4A83-904D-06D1FC532048}" presName="thickLine" presStyleLbl="alignNode1" presStyleIdx="1" presStyleCnt="3"/>
      <dgm:spPr/>
    </dgm:pt>
    <dgm:pt modelId="{EBFE629E-4E3F-4DD3-8317-1C9052533788}" type="pres">
      <dgm:prSet presAssocID="{4439DC90-E6E5-4A83-904D-06D1FC532048}" presName="horz1" presStyleCnt="0"/>
      <dgm:spPr/>
    </dgm:pt>
    <dgm:pt modelId="{1837D9F1-8531-4930-91B7-63C5F89FBDBA}" type="pres">
      <dgm:prSet presAssocID="{4439DC90-E6E5-4A83-904D-06D1FC532048}" presName="tx1" presStyleLbl="revTx" presStyleIdx="1" presStyleCnt="3"/>
      <dgm:spPr/>
    </dgm:pt>
    <dgm:pt modelId="{A281CEA3-E7B0-436C-A82C-2D4C18909CBB}" type="pres">
      <dgm:prSet presAssocID="{4439DC90-E6E5-4A83-904D-06D1FC532048}" presName="vert1" presStyleCnt="0"/>
      <dgm:spPr/>
    </dgm:pt>
    <dgm:pt modelId="{28D63FB7-10A4-4945-9AAC-774AC41F0F55}" type="pres">
      <dgm:prSet presAssocID="{BD1E2F3D-C033-48DD-B65B-2CC8A2E7292D}" presName="thickLine" presStyleLbl="alignNode1" presStyleIdx="2" presStyleCnt="3"/>
      <dgm:spPr/>
    </dgm:pt>
    <dgm:pt modelId="{37AF8900-BA92-43A1-8A75-F9AED00BD2DB}" type="pres">
      <dgm:prSet presAssocID="{BD1E2F3D-C033-48DD-B65B-2CC8A2E7292D}" presName="horz1" presStyleCnt="0"/>
      <dgm:spPr/>
    </dgm:pt>
    <dgm:pt modelId="{E3A7F685-0BD5-4179-AD66-6983F3FF4841}" type="pres">
      <dgm:prSet presAssocID="{BD1E2F3D-C033-48DD-B65B-2CC8A2E7292D}" presName="tx1" presStyleLbl="revTx" presStyleIdx="2" presStyleCnt="3"/>
      <dgm:spPr/>
    </dgm:pt>
    <dgm:pt modelId="{4C75AAEE-9B68-4D6C-89E8-0A4A110B297E}" type="pres">
      <dgm:prSet presAssocID="{BD1E2F3D-C033-48DD-B65B-2CC8A2E7292D}" presName="vert1" presStyleCnt="0"/>
      <dgm:spPr/>
    </dgm:pt>
  </dgm:ptLst>
  <dgm:cxnLst>
    <dgm:cxn modelId="{B6889448-D5D4-49B3-B739-17CD6445EEEA}" type="presOf" srcId="{4439DC90-E6E5-4A83-904D-06D1FC532048}" destId="{1837D9F1-8531-4930-91B7-63C5F89FBDBA}" srcOrd="0" destOrd="0" presId="urn:microsoft.com/office/officeart/2008/layout/LinedList"/>
    <dgm:cxn modelId="{29A9884D-1A52-42EA-B57C-6E71B84E675D}" type="presOf" srcId="{BD1E2F3D-C033-48DD-B65B-2CC8A2E7292D}" destId="{E3A7F685-0BD5-4179-AD66-6983F3FF4841}" srcOrd="0" destOrd="0" presId="urn:microsoft.com/office/officeart/2008/layout/LinedList"/>
    <dgm:cxn modelId="{06369375-7B04-4A35-94B1-34F7ADA2D2C1}" type="presOf" srcId="{295E9CA2-9BB4-4540-BDB6-8E2662875CCE}" destId="{015B0BC7-02A3-44F8-9215-929CF3AC6196}" srcOrd="0" destOrd="0" presId="urn:microsoft.com/office/officeart/2008/layout/LinedList"/>
    <dgm:cxn modelId="{F2D162B9-A1D4-461E-9EF2-E389E22464A6}" srcId="{AFA106BE-E570-40CE-ABCF-82AAB2E84C5A}" destId="{BD1E2F3D-C033-48DD-B65B-2CC8A2E7292D}" srcOrd="2" destOrd="0" parTransId="{F85A687E-3AD3-4AAB-B8A8-908B06E56AC9}" sibTransId="{877D945D-88AE-40F6-9E6F-315D386B48BF}"/>
    <dgm:cxn modelId="{42B28EDD-731B-464E-A146-C0D2B632EFC0}" srcId="{AFA106BE-E570-40CE-ABCF-82AAB2E84C5A}" destId="{295E9CA2-9BB4-4540-BDB6-8E2662875CCE}" srcOrd="0" destOrd="0" parTransId="{A121DFBB-7C53-44AE-A35F-48A80ECBA44A}" sibTransId="{10D1358E-80FF-4C23-9E00-72DED4379107}"/>
    <dgm:cxn modelId="{620B03DE-A444-4177-B6EF-7CD0C6A802EC}" type="presOf" srcId="{AFA106BE-E570-40CE-ABCF-82AAB2E84C5A}" destId="{DCB082A5-356F-4BEC-B79E-AFF0696E3F37}" srcOrd="0" destOrd="0" presId="urn:microsoft.com/office/officeart/2008/layout/LinedList"/>
    <dgm:cxn modelId="{654DE8EE-F6E2-4FFC-A060-4CB9377A87D4}" srcId="{AFA106BE-E570-40CE-ABCF-82AAB2E84C5A}" destId="{4439DC90-E6E5-4A83-904D-06D1FC532048}" srcOrd="1" destOrd="0" parTransId="{612FE6ED-24E1-45E8-AABC-5180A0626312}" sibTransId="{4EF0E8C8-86AF-47B5-ABE2-ACF5BC93FDFF}"/>
    <dgm:cxn modelId="{46B99A32-77DE-4850-B145-1B69589D3A02}" type="presParOf" srcId="{DCB082A5-356F-4BEC-B79E-AFF0696E3F37}" destId="{C31F9691-7111-49FB-81D3-B021073D3FAB}" srcOrd="0" destOrd="0" presId="urn:microsoft.com/office/officeart/2008/layout/LinedList"/>
    <dgm:cxn modelId="{8A276F8B-A1BB-40CD-970F-BCD9FCA26CDB}" type="presParOf" srcId="{DCB082A5-356F-4BEC-B79E-AFF0696E3F37}" destId="{0BB5E4EE-3F22-456A-A3E8-2F7EF122948F}" srcOrd="1" destOrd="0" presId="urn:microsoft.com/office/officeart/2008/layout/LinedList"/>
    <dgm:cxn modelId="{1F96B09A-A5C0-47EF-9840-0E6E3244D9BA}" type="presParOf" srcId="{0BB5E4EE-3F22-456A-A3E8-2F7EF122948F}" destId="{015B0BC7-02A3-44F8-9215-929CF3AC6196}" srcOrd="0" destOrd="0" presId="urn:microsoft.com/office/officeart/2008/layout/LinedList"/>
    <dgm:cxn modelId="{53DAAEE5-4935-4861-8171-3976C27BAD65}" type="presParOf" srcId="{0BB5E4EE-3F22-456A-A3E8-2F7EF122948F}" destId="{EF4F2764-AF35-48EE-9F93-1D7706BD6838}" srcOrd="1" destOrd="0" presId="urn:microsoft.com/office/officeart/2008/layout/LinedList"/>
    <dgm:cxn modelId="{D1EEFA8E-3212-43C6-A0CE-B35D9CB71BFE}" type="presParOf" srcId="{DCB082A5-356F-4BEC-B79E-AFF0696E3F37}" destId="{EA4309C8-4D77-42A0-8F42-FF3AEB512383}" srcOrd="2" destOrd="0" presId="urn:microsoft.com/office/officeart/2008/layout/LinedList"/>
    <dgm:cxn modelId="{EBA76D1B-C286-4F7D-B54E-BE6C44A923F4}" type="presParOf" srcId="{DCB082A5-356F-4BEC-B79E-AFF0696E3F37}" destId="{EBFE629E-4E3F-4DD3-8317-1C9052533788}" srcOrd="3" destOrd="0" presId="urn:microsoft.com/office/officeart/2008/layout/LinedList"/>
    <dgm:cxn modelId="{F88BB712-D7F3-461D-9083-44FB053D6155}" type="presParOf" srcId="{EBFE629E-4E3F-4DD3-8317-1C9052533788}" destId="{1837D9F1-8531-4930-91B7-63C5F89FBDBA}" srcOrd="0" destOrd="0" presId="urn:microsoft.com/office/officeart/2008/layout/LinedList"/>
    <dgm:cxn modelId="{B6F59B02-80B4-4E28-93C7-7A441F012E22}" type="presParOf" srcId="{EBFE629E-4E3F-4DD3-8317-1C9052533788}" destId="{A281CEA3-E7B0-436C-A82C-2D4C18909CBB}" srcOrd="1" destOrd="0" presId="urn:microsoft.com/office/officeart/2008/layout/LinedList"/>
    <dgm:cxn modelId="{346C4010-6837-4F4C-AED7-7E5DF04FF908}" type="presParOf" srcId="{DCB082A5-356F-4BEC-B79E-AFF0696E3F37}" destId="{28D63FB7-10A4-4945-9AAC-774AC41F0F55}" srcOrd="4" destOrd="0" presId="urn:microsoft.com/office/officeart/2008/layout/LinedList"/>
    <dgm:cxn modelId="{9B714069-AC15-4F07-9DDE-6B9492FB453B}" type="presParOf" srcId="{DCB082A5-356F-4BEC-B79E-AFF0696E3F37}" destId="{37AF8900-BA92-43A1-8A75-F9AED00BD2DB}" srcOrd="5" destOrd="0" presId="urn:microsoft.com/office/officeart/2008/layout/LinedList"/>
    <dgm:cxn modelId="{F38A3DF8-3BD6-4636-8130-BF1E8A15494F}" type="presParOf" srcId="{37AF8900-BA92-43A1-8A75-F9AED00BD2DB}" destId="{E3A7F685-0BD5-4179-AD66-6983F3FF4841}" srcOrd="0" destOrd="0" presId="urn:microsoft.com/office/officeart/2008/layout/LinedList"/>
    <dgm:cxn modelId="{DC53E802-2F6A-4698-B1E9-462574C80B97}" type="presParOf" srcId="{37AF8900-BA92-43A1-8A75-F9AED00BD2DB}" destId="{4C75AAEE-9B68-4D6C-89E8-0A4A110B297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ED5DA-99D4-4186-AA5B-B7E2B1220BB7}">
      <dsp:nvSpPr>
        <dsp:cNvPr id="0" name=""/>
        <dsp:cNvSpPr/>
      </dsp:nvSpPr>
      <dsp:spPr>
        <a:xfrm>
          <a:off x="0" y="0"/>
          <a:ext cx="6573683"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1">
          <a:scrgbClr r="0" g="0" b="0"/>
        </a:lnRef>
        <a:fillRef idx="3">
          <a:scrgbClr r="0" g="0" b="0"/>
        </a:fillRef>
        <a:effectRef idx="3">
          <a:scrgbClr r="0" g="0" b="0"/>
        </a:effectRef>
        <a:fontRef idx="minor">
          <a:schemeClr val="lt1"/>
        </a:fontRef>
      </dsp:style>
    </dsp:sp>
    <dsp:sp modelId="{FED77D2F-1734-4311-B985-6A4F7837E168}">
      <dsp:nvSpPr>
        <dsp:cNvPr id="0" name=""/>
        <dsp:cNvSpPr/>
      </dsp:nvSpPr>
      <dsp:spPr>
        <a:xfrm>
          <a:off x="0" y="0"/>
          <a:ext cx="6573683" cy="160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Doesn't scale on large action space</a:t>
          </a:r>
        </a:p>
      </dsp:txBody>
      <dsp:txXfrm>
        <a:off x="0" y="0"/>
        <a:ext cx="6573683" cy="1608138"/>
      </dsp:txXfrm>
    </dsp:sp>
    <dsp:sp modelId="{8F871F20-77D3-4C36-8EFA-A14B4FC263B9}">
      <dsp:nvSpPr>
        <dsp:cNvPr id="0" name=""/>
        <dsp:cNvSpPr/>
      </dsp:nvSpPr>
      <dsp:spPr>
        <a:xfrm>
          <a:off x="0" y="1608138"/>
          <a:ext cx="6573683"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1">
          <a:scrgbClr r="0" g="0" b="0"/>
        </a:lnRef>
        <a:fillRef idx="3">
          <a:scrgbClr r="0" g="0" b="0"/>
        </a:fillRef>
        <a:effectRef idx="3">
          <a:scrgbClr r="0" g="0" b="0"/>
        </a:effectRef>
        <a:fontRef idx="minor">
          <a:schemeClr val="lt1"/>
        </a:fontRef>
      </dsp:style>
    </dsp:sp>
    <dsp:sp modelId="{051DC39A-F1F3-48BA-9F7E-B9DDD893F762}">
      <dsp:nvSpPr>
        <dsp:cNvPr id="0" name=""/>
        <dsp:cNvSpPr/>
      </dsp:nvSpPr>
      <dsp:spPr>
        <a:xfrm>
          <a:off x="0" y="1608138"/>
          <a:ext cx="6573683" cy="160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Suffers from the curse of dimensionality on large state space</a:t>
          </a:r>
        </a:p>
      </dsp:txBody>
      <dsp:txXfrm>
        <a:off x="0" y="1608138"/>
        <a:ext cx="6573683" cy="1608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F9691-7111-49FB-81D3-B021073D3FAB}">
      <dsp:nvSpPr>
        <dsp:cNvPr id="0" name=""/>
        <dsp:cNvSpPr/>
      </dsp:nvSpPr>
      <dsp:spPr>
        <a:xfrm>
          <a:off x="0" y="1525"/>
          <a:ext cx="99059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B0BC7-02A3-44F8-9215-929CF3AC6196}">
      <dsp:nvSpPr>
        <dsp:cNvPr id="0" name=""/>
        <dsp:cNvSpPr/>
      </dsp:nvSpPr>
      <dsp:spPr>
        <a:xfrm>
          <a:off x="0" y="1525"/>
          <a:ext cx="9905998"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kern="1200"/>
            <a:t>Ensemble method consisting of more than two algorithms</a:t>
          </a:r>
        </a:p>
      </dsp:txBody>
      <dsp:txXfrm>
        <a:off x="0" y="1525"/>
        <a:ext cx="9905998" cy="1040383"/>
      </dsp:txXfrm>
    </dsp:sp>
    <dsp:sp modelId="{EA4309C8-4D77-42A0-8F42-FF3AEB512383}">
      <dsp:nvSpPr>
        <dsp:cNvPr id="0" name=""/>
        <dsp:cNvSpPr/>
      </dsp:nvSpPr>
      <dsp:spPr>
        <a:xfrm>
          <a:off x="0" y="1041908"/>
          <a:ext cx="99059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37D9F1-8531-4930-91B7-63C5F89FBDBA}">
      <dsp:nvSpPr>
        <dsp:cNvPr id="0" name=""/>
        <dsp:cNvSpPr/>
      </dsp:nvSpPr>
      <dsp:spPr>
        <a:xfrm>
          <a:off x="0" y="1041908"/>
          <a:ext cx="9905998"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kern="1200"/>
            <a:t>Development of ensemble methods able to train its policy</a:t>
          </a:r>
        </a:p>
      </dsp:txBody>
      <dsp:txXfrm>
        <a:off x="0" y="1041908"/>
        <a:ext cx="9905998" cy="1040383"/>
      </dsp:txXfrm>
    </dsp:sp>
    <dsp:sp modelId="{28D63FB7-10A4-4945-9AAC-774AC41F0F55}">
      <dsp:nvSpPr>
        <dsp:cNvPr id="0" name=""/>
        <dsp:cNvSpPr/>
      </dsp:nvSpPr>
      <dsp:spPr>
        <a:xfrm>
          <a:off x="0" y="2082292"/>
          <a:ext cx="99059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A7F685-0BD5-4179-AD66-6983F3FF4841}">
      <dsp:nvSpPr>
        <dsp:cNvPr id="0" name=""/>
        <dsp:cNvSpPr/>
      </dsp:nvSpPr>
      <dsp:spPr>
        <a:xfrm>
          <a:off x="0" y="2082292"/>
          <a:ext cx="9905998"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kern="1200"/>
            <a:t>Is this approach scalable?</a:t>
          </a:r>
        </a:p>
      </dsp:txBody>
      <dsp:txXfrm>
        <a:off x="0" y="2082292"/>
        <a:ext cx="9905998" cy="10403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A29FC-31A2-472B-9A6D-6F15D79E4661}" type="datetimeFigureOut">
              <a:t>13/6/2022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F990C-E000-4725-A8D5-51A169DD6C02}" type="slidenum">
              <a:t>‹#›</a:t>
            </a:fld>
            <a:endParaRPr lang="en-US"/>
          </a:p>
        </p:txBody>
      </p:sp>
    </p:spTree>
    <p:extLst>
      <p:ext uri="{BB962C8B-B14F-4D97-AF65-F5344CB8AC3E}">
        <p14:creationId xmlns:p14="http://schemas.microsoft.com/office/powerpoint/2010/main" val="231261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 dirty="0" err="1"/>
              <a:t>Welcome</a:t>
            </a:r>
            <a:r>
              <a:rPr lang="el" dirty="0"/>
              <a:t>, </a:t>
            </a:r>
            <a:r>
              <a:rPr lang="el" dirty="0" err="1"/>
              <a:t>everyone</a:t>
            </a:r>
            <a:r>
              <a:rPr lang="el" dirty="0"/>
              <a:t> </a:t>
            </a:r>
            <a:r>
              <a:rPr lang="el" dirty="0" err="1"/>
              <a:t>to</a:t>
            </a:r>
            <a:r>
              <a:rPr lang="el" dirty="0"/>
              <a:t> the </a:t>
            </a:r>
            <a:r>
              <a:rPr lang="el" dirty="0" err="1"/>
              <a:t>thesis</a:t>
            </a:r>
            <a:r>
              <a:rPr lang="el" dirty="0"/>
              <a:t> </a:t>
            </a:r>
            <a:r>
              <a:rPr lang="el" dirty="0" err="1"/>
              <a:t>defense</a:t>
            </a:r>
            <a:r>
              <a:rPr lang="el" dirty="0"/>
              <a:t> on </a:t>
            </a:r>
            <a:r>
              <a:rPr lang="el" dirty="0" err="1"/>
              <a:t>an</a:t>
            </a:r>
            <a:r>
              <a:rPr lang="el" dirty="0"/>
              <a:t> </a:t>
            </a:r>
            <a:r>
              <a:rPr lang="el" dirty="0" err="1"/>
              <a:t>ensemble</a:t>
            </a:r>
            <a:r>
              <a:rPr lang="el" dirty="0"/>
              <a:t> </a:t>
            </a:r>
            <a:r>
              <a:rPr lang="el" dirty="0" err="1"/>
              <a:t>method</a:t>
            </a:r>
            <a:r>
              <a:rPr lang="el" dirty="0"/>
              <a:t> for </a:t>
            </a:r>
            <a:r>
              <a:rPr lang="el" dirty="0" err="1"/>
              <a:t>traffic</a:t>
            </a:r>
            <a:r>
              <a:rPr lang="el" dirty="0"/>
              <a:t> </a:t>
            </a:r>
            <a:r>
              <a:rPr lang="el" dirty="0" err="1"/>
              <a:t>light</a:t>
            </a:r>
            <a:r>
              <a:rPr lang="el" dirty="0"/>
              <a:t> </a:t>
            </a:r>
            <a:r>
              <a:rPr lang="el" dirty="0" err="1"/>
              <a:t>management</a:t>
            </a:r>
            <a:r>
              <a:rPr lang="el" dirty="0"/>
              <a:t>. </a:t>
            </a:r>
            <a:endParaRPr lang="en-US" dirty="0"/>
          </a:p>
          <a:p>
            <a:endParaRPr lang="el" dirty="0"/>
          </a:p>
          <a:p>
            <a:r>
              <a:rPr lang="el" dirty="0"/>
              <a:t>My name is Vangelis Mathioudis</a:t>
            </a:r>
            <a:r>
              <a:rPr lang="en-US" dirty="0"/>
              <a:t> and </a:t>
            </a:r>
            <a:r>
              <a:rPr lang="el" dirty="0"/>
              <a:t>I am a student of the master of science in data science at the University of Nicosia. I am </a:t>
            </a:r>
            <a:r>
              <a:rPr lang="en-US" dirty="0"/>
              <a:t>also </a:t>
            </a:r>
            <a:r>
              <a:rPr lang="el" dirty="0"/>
              <a:t>working as a junior researcher for the AI Lab of the University of Nicosia, running my STEM academy at Chios island, and</a:t>
            </a:r>
            <a:r>
              <a:rPr lang="en-US" dirty="0"/>
              <a:t> I am a</a:t>
            </a:r>
            <a:r>
              <a:rPr lang="el" dirty="0"/>
              <a:t> father of three </a:t>
            </a:r>
            <a:endParaRPr lang="en-US" dirty="0">
              <a:cs typeface="Calibri"/>
            </a:endParaRPr>
          </a:p>
          <a:p>
            <a:r>
              <a:rPr lang="el" dirty="0"/>
              <a:t> </a:t>
            </a:r>
            <a:endParaRPr lang="el" dirty="0">
              <a:cs typeface="Calibri"/>
            </a:endParaRPr>
          </a:p>
          <a:p>
            <a:r>
              <a:rPr lang="el" dirty="0" err="1"/>
              <a:t>Before</a:t>
            </a:r>
            <a:r>
              <a:rPr lang="el" dirty="0"/>
              <a:t> </a:t>
            </a:r>
            <a:r>
              <a:rPr lang="el" dirty="0" err="1"/>
              <a:t>we</a:t>
            </a:r>
            <a:r>
              <a:rPr lang="el" dirty="0"/>
              <a:t> </a:t>
            </a:r>
            <a:r>
              <a:rPr lang="el" dirty="0" err="1"/>
              <a:t>start</a:t>
            </a:r>
            <a:r>
              <a:rPr lang="el" dirty="0"/>
              <a:t> I </a:t>
            </a:r>
            <a:r>
              <a:rPr lang="el" dirty="0" err="1"/>
              <a:t>would</a:t>
            </a:r>
            <a:r>
              <a:rPr lang="el" dirty="0"/>
              <a:t> </a:t>
            </a:r>
            <a:r>
              <a:rPr lang="el" dirty="0" err="1"/>
              <a:t>like</a:t>
            </a:r>
            <a:r>
              <a:rPr lang="el" dirty="0"/>
              <a:t> </a:t>
            </a:r>
            <a:r>
              <a:rPr lang="el" dirty="0" err="1"/>
              <a:t>to</a:t>
            </a:r>
            <a:r>
              <a:rPr lang="el" dirty="0"/>
              <a:t> </a:t>
            </a:r>
            <a:r>
              <a:rPr lang="el" dirty="0" err="1"/>
              <a:t>thank</a:t>
            </a:r>
            <a:r>
              <a:rPr lang="el" dirty="0"/>
              <a:t> </a:t>
            </a:r>
            <a:r>
              <a:rPr lang="el" dirty="0" err="1"/>
              <a:t>you</a:t>
            </a:r>
            <a:r>
              <a:rPr lang="el" dirty="0"/>
              <a:t> </a:t>
            </a:r>
            <a:r>
              <a:rPr lang="el" dirty="0" err="1"/>
              <a:t>all</a:t>
            </a:r>
            <a:r>
              <a:rPr lang="el" dirty="0"/>
              <a:t> for </a:t>
            </a:r>
            <a:r>
              <a:rPr lang="el" dirty="0" err="1"/>
              <a:t>attending</a:t>
            </a:r>
            <a:r>
              <a:rPr lang="el" dirty="0"/>
              <a:t> </a:t>
            </a:r>
            <a:endParaRPr lang="el" dirty="0">
              <a:cs typeface="Calibri"/>
            </a:endParaRPr>
          </a:p>
          <a:p>
            <a:r>
              <a:rPr lang="el" dirty="0"/>
              <a:t> </a:t>
            </a:r>
            <a:endParaRPr lang="el" dirty="0">
              <a:cs typeface="Calibri"/>
            </a:endParaRPr>
          </a:p>
          <a:p>
            <a:r>
              <a:rPr lang="el" dirty="0" err="1"/>
              <a:t>From</a:t>
            </a:r>
            <a:r>
              <a:rPr lang="el" dirty="0"/>
              <a:t> the </a:t>
            </a:r>
            <a:r>
              <a:rPr lang="el" dirty="0" err="1"/>
              <a:t>very</a:t>
            </a:r>
            <a:r>
              <a:rPr lang="el" dirty="0"/>
              <a:t> </a:t>
            </a:r>
            <a:r>
              <a:rPr lang="el" dirty="0" err="1"/>
              <a:t>first</a:t>
            </a:r>
            <a:r>
              <a:rPr lang="el" dirty="0"/>
              <a:t> </a:t>
            </a:r>
            <a:r>
              <a:rPr lang="el" dirty="0" err="1"/>
              <a:t>time</a:t>
            </a:r>
            <a:r>
              <a:rPr lang="el" dirty="0"/>
              <a:t> I </a:t>
            </a:r>
            <a:r>
              <a:rPr lang="el" dirty="0" err="1"/>
              <a:t>heard</a:t>
            </a:r>
            <a:r>
              <a:rPr lang="el" dirty="0"/>
              <a:t> of </a:t>
            </a:r>
            <a:r>
              <a:rPr lang="el" dirty="0" err="1"/>
              <a:t>reinforcement</a:t>
            </a:r>
            <a:r>
              <a:rPr lang="el" dirty="0"/>
              <a:t> </a:t>
            </a:r>
            <a:r>
              <a:rPr lang="el" dirty="0" err="1"/>
              <a:t>learning</a:t>
            </a:r>
            <a:r>
              <a:rPr lang="el" dirty="0"/>
              <a:t>, I </a:t>
            </a:r>
            <a:r>
              <a:rPr lang="el" dirty="0" err="1"/>
              <a:t>was</a:t>
            </a:r>
            <a:r>
              <a:rPr lang="el" dirty="0"/>
              <a:t> </a:t>
            </a:r>
            <a:r>
              <a:rPr lang="el" dirty="0" err="1"/>
              <a:t>excited</a:t>
            </a:r>
            <a:r>
              <a:rPr lang="el" dirty="0"/>
              <a:t> </a:t>
            </a:r>
            <a:r>
              <a:rPr lang="el" dirty="0" err="1"/>
              <a:t>about</a:t>
            </a:r>
            <a:r>
              <a:rPr lang="el" dirty="0"/>
              <a:t> the </a:t>
            </a:r>
            <a:r>
              <a:rPr lang="el" dirty="0" err="1"/>
              <a:t>field’s</a:t>
            </a:r>
            <a:r>
              <a:rPr lang="el" dirty="0"/>
              <a:t> </a:t>
            </a:r>
            <a:r>
              <a:rPr lang="el" dirty="0" err="1"/>
              <a:t>potential</a:t>
            </a:r>
            <a:r>
              <a:rPr lang="el" dirty="0"/>
              <a:t> and </a:t>
            </a:r>
            <a:r>
              <a:rPr lang="el" dirty="0" err="1"/>
              <a:t>its</a:t>
            </a:r>
            <a:r>
              <a:rPr lang="el" dirty="0"/>
              <a:t> </a:t>
            </a:r>
            <a:r>
              <a:rPr lang="el" dirty="0" err="1"/>
              <a:t>possible</a:t>
            </a:r>
            <a:r>
              <a:rPr lang="el" dirty="0"/>
              <a:t> </a:t>
            </a:r>
            <a:r>
              <a:rPr lang="el" dirty="0" err="1"/>
              <a:t>applications</a:t>
            </a:r>
            <a:r>
              <a:rPr lang="el" dirty="0"/>
              <a:t>. </a:t>
            </a:r>
          </a:p>
          <a:p>
            <a:endParaRPr lang="el" dirty="0"/>
          </a:p>
          <a:p>
            <a:r>
              <a:rPr lang="el" dirty="0"/>
              <a:t>Together with NLP and Computer vision applications, applications of RL were a topic that I always wanted to get involved in it. </a:t>
            </a:r>
          </a:p>
          <a:p>
            <a:endParaRPr lang="el" dirty="0"/>
          </a:p>
          <a:p>
            <a:r>
              <a:rPr lang="el" dirty="0"/>
              <a:t>The idea of applying RL on traffic signal control came soon after traffic signals were installed on Chios roads and </a:t>
            </a:r>
            <a:r>
              <a:rPr lang="en-US" dirty="0"/>
              <a:t>I </a:t>
            </a:r>
            <a:r>
              <a:rPr lang="el" dirty="0"/>
              <a:t>noticed how much time we lose waiting at red traffic lights while the road is empty. </a:t>
            </a:r>
          </a:p>
          <a:p>
            <a:endParaRPr lang="el" dirty="0"/>
          </a:p>
          <a:p>
            <a:r>
              <a:rPr lang="el" dirty="0" err="1"/>
              <a:t>With</a:t>
            </a:r>
            <a:r>
              <a:rPr lang="el" dirty="0"/>
              <a:t> </a:t>
            </a:r>
            <a:r>
              <a:rPr lang="el" dirty="0" err="1"/>
              <a:t>my</a:t>
            </a:r>
            <a:r>
              <a:rPr lang="el" dirty="0"/>
              <a:t> </a:t>
            </a:r>
            <a:r>
              <a:rPr lang="el" dirty="0" err="1"/>
              <a:t>supervisor</a:t>
            </a:r>
            <a:r>
              <a:rPr lang="el" dirty="0"/>
              <a:t> </a:t>
            </a:r>
            <a:r>
              <a:rPr lang="el" dirty="0" err="1"/>
              <a:t>Dr</a:t>
            </a:r>
            <a:r>
              <a:rPr lang="el" dirty="0"/>
              <a:t>. Katakis we decided to start research on ensemble methods for traffic light management as it is something that hasn’t been used till now in traffic signal control. </a:t>
            </a:r>
            <a:endParaRPr lang="el"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t>1</a:t>
            </a:fld>
            <a:endParaRPr lang="en-US"/>
          </a:p>
        </p:txBody>
      </p:sp>
    </p:spTree>
    <p:extLst>
      <p:ext uri="{BB962C8B-B14F-4D97-AF65-F5344CB8AC3E}">
        <p14:creationId xmlns:p14="http://schemas.microsoft.com/office/powerpoint/2010/main" val="1421305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 "Deep" in DRL comes from the use of neural networks as function approximators.</a:t>
            </a:r>
          </a:p>
          <a:p>
            <a:endParaRPr lang="en-US" dirty="0">
              <a:cs typeface="Calibri"/>
            </a:endParaRPr>
          </a:p>
          <a:p>
            <a:r>
              <a:rPr lang="en-US" dirty="0">
                <a:cs typeface="Calibri"/>
              </a:rPr>
              <a:t>As we can see in </a:t>
            </a:r>
            <a:r>
              <a:rPr lang="en-US" dirty="0" err="1">
                <a:cs typeface="Calibri"/>
              </a:rPr>
              <a:t>drl</a:t>
            </a:r>
            <a:r>
              <a:rPr lang="en-US" dirty="0">
                <a:cs typeface="Calibri"/>
              </a:rPr>
              <a:t> the agent which is a neural network calculates q-values for every action and relies on them to decide for the next action.</a:t>
            </a:r>
          </a:p>
          <a:p>
            <a:endParaRPr lang="en-US" dirty="0">
              <a:cs typeface="Calibri"/>
            </a:endParaRPr>
          </a:p>
          <a:p>
            <a:r>
              <a:rPr lang="en-US" dirty="0">
                <a:cs typeface="Calibri"/>
              </a:rPr>
              <a:t>A DNN used to estimate Q-values is called Deep Q-network or DQN and using DQN to approximate q-learning is called deep q-learning. Researchers in </a:t>
            </a:r>
            <a:r>
              <a:rPr lang="en-US" dirty="0" err="1">
                <a:cs typeface="Calibri"/>
              </a:rPr>
              <a:t>Deepmind</a:t>
            </a:r>
            <a:r>
              <a:rPr lang="en-US" dirty="0">
                <a:cs typeface="Calibri"/>
              </a:rPr>
              <a:t> were the first to apply </a:t>
            </a:r>
            <a:r>
              <a:rPr lang="en-US" dirty="0" err="1">
                <a:cs typeface="Calibri"/>
              </a:rPr>
              <a:t>dqn</a:t>
            </a:r>
            <a:r>
              <a:rPr lang="en-US" dirty="0">
                <a:cs typeface="Calibri"/>
              </a:rPr>
              <a:t> and they conducted experiments on several </a:t>
            </a:r>
            <a:r>
              <a:rPr lang="en-US" dirty="0" err="1">
                <a:cs typeface="Calibri"/>
              </a:rPr>
              <a:t>atari</a:t>
            </a:r>
            <a:r>
              <a:rPr lang="en-US" dirty="0">
                <a:cs typeface="Calibri"/>
              </a:rPr>
              <a:t> games and later in 2016 their algorithm beat the world champion player lee </a:t>
            </a:r>
            <a:r>
              <a:rPr lang="en-US" dirty="0" err="1">
                <a:cs typeface="Calibri"/>
              </a:rPr>
              <a:t>sedol</a:t>
            </a:r>
            <a:r>
              <a:rPr lang="en-US" dirty="0">
                <a:cs typeface="Calibri"/>
              </a:rPr>
              <a:t> in alpha go.</a:t>
            </a:r>
          </a:p>
        </p:txBody>
      </p:sp>
      <p:sp>
        <p:nvSpPr>
          <p:cNvPr id="4" name="Slide Number Placeholder 3"/>
          <p:cNvSpPr>
            <a:spLocks noGrp="1"/>
          </p:cNvSpPr>
          <p:nvPr>
            <p:ph type="sldNum" sz="quarter" idx="5"/>
          </p:nvPr>
        </p:nvSpPr>
        <p:spPr/>
        <p:txBody>
          <a:bodyPr/>
          <a:lstStyle/>
          <a:p>
            <a:fld id="{93AF990C-E000-4725-A8D5-51A169DD6C02}" type="slidenum">
              <a:rPr lang="en-US"/>
              <a:t>10</a:t>
            </a:fld>
            <a:endParaRPr lang="en-US"/>
          </a:p>
        </p:txBody>
      </p:sp>
    </p:spTree>
    <p:extLst>
      <p:ext uri="{BB962C8B-B14F-4D97-AF65-F5344CB8AC3E}">
        <p14:creationId xmlns:p14="http://schemas.microsoft.com/office/powerpoint/2010/main" val="1056653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challenge when we compare deep RL to deep learning (DL) and this is the target values are non-stationary because at every iteration they are updated. </a:t>
            </a:r>
            <a:endParaRPr lang="en-US" dirty="0">
              <a:cs typeface="Calibri"/>
            </a:endParaRPr>
          </a:p>
          <a:p>
            <a:endParaRPr lang="en-US" dirty="0"/>
          </a:p>
          <a:p>
            <a:r>
              <a:rPr lang="en-US" dirty="0"/>
              <a:t>So it is hard to train a single </a:t>
            </a:r>
            <a:r>
              <a:rPr lang="en-US" dirty="0" err="1"/>
              <a:t>dnn</a:t>
            </a:r>
            <a:r>
              <a:rPr lang="en-US" dirty="0"/>
              <a:t> to calculate the predicted and the target value. </a:t>
            </a:r>
            <a:endParaRPr lang="en-US"/>
          </a:p>
          <a:p>
            <a:endParaRPr lang="en-US" dirty="0"/>
          </a:p>
          <a:p>
            <a:r>
              <a:rPr lang="en-US" dirty="0"/>
              <a:t>In contrast, we are using two networks, one to calculate the target and one to make predictions. The target network has the same architecture as the function approximator but with frozen parameters. </a:t>
            </a:r>
            <a:endParaRPr lang="en-US"/>
          </a:p>
          <a:p>
            <a:endParaRPr lang="en-US" dirty="0"/>
          </a:p>
          <a:p>
            <a:r>
              <a:rPr lang="en-US" dirty="0"/>
              <a:t>For every N iterations the parameters from the prediction network are copied to the target network which leads to a more stable training because it keeps the target function fixed for a while.</a:t>
            </a:r>
            <a:endParaRPr lang="en-US"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11</a:t>
            </a:fld>
            <a:endParaRPr lang="en-US"/>
          </a:p>
        </p:txBody>
      </p:sp>
    </p:spTree>
    <p:extLst>
      <p:ext uri="{BB962C8B-B14F-4D97-AF65-F5344CB8AC3E}">
        <p14:creationId xmlns:p14="http://schemas.microsoft.com/office/powerpoint/2010/main" val="422550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feature of the Deep Q-learning algorithm is the \</a:t>
            </a:r>
            <a:r>
              <a:rPr lang="en-US" dirty="0" err="1"/>
              <a:t>textit</a:t>
            </a:r>
            <a:r>
              <a:rPr lang="en-US" dirty="0"/>
              <a:t>{experience replay} method to train itself. </a:t>
            </a:r>
          </a:p>
          <a:p>
            <a:endParaRPr lang="en-US" dirty="0"/>
          </a:p>
          <a:p>
            <a:r>
              <a:rPr lang="en-US" dirty="0"/>
              <a:t>In \</a:t>
            </a:r>
            <a:r>
              <a:rPr lang="en-US" dirty="0" err="1"/>
              <a:t>textit</a:t>
            </a:r>
            <a:r>
              <a:rPr lang="en-US" dirty="0"/>
              <a:t>{experience replay} the agent stores in a replay memory tuples of $(s_{t}, a_{t}, r_{t}, s_{t+1})$. On every step, it samples a mini-batch of these from the replay memory and uses them to update the weights of the DQN that predicts the Q-value. This method helps us deal with correlations between similar states that result in the same action regularly, and thus, the agent will not lurch in training.</a:t>
            </a:r>
            <a:endParaRPr lang="en-US" dirty="0">
              <a:cs typeface="Calibri"/>
            </a:endParaRPr>
          </a:p>
          <a:p>
            <a:endParaRPr lang="en-US" dirty="0">
              <a:cs typeface="Calibri"/>
            </a:endParaRPr>
          </a:p>
          <a:p>
            <a:r>
              <a:rPr lang="en-US" dirty="0"/>
              <a:t>In addition, in Deep Q-learning  we use prioritized experience replay because there would be experiences where the agent may diverge too much from the target value. In such a case, we want this experience to be more important than others and replay it to train the agent learn how to act in this case.</a:t>
            </a:r>
            <a:endParaRPr lang="en-US" dirty="0">
              <a:cs typeface="Calibri"/>
            </a:endParaRPr>
          </a:p>
          <a:p>
            <a:endParaRPr lang="en-US" dirty="0">
              <a:cs typeface="Calibri"/>
            </a:endParaRPr>
          </a:p>
          <a:p>
            <a:r>
              <a:rPr lang="en-US" dirty="0">
                <a:cs typeface="Calibri"/>
              </a:rPr>
              <a:t>The next algorithm we use in our experiments is the A2C which relies on the Actor-Critic method, thus first I will present shortly the actor critic method and then move on to the A2C.</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12</a:t>
            </a:fld>
            <a:endParaRPr lang="en-US"/>
          </a:p>
        </p:txBody>
      </p:sp>
    </p:spTree>
    <p:extLst>
      <p:ext uri="{BB962C8B-B14F-4D97-AF65-F5344CB8AC3E}">
        <p14:creationId xmlns:p14="http://schemas.microsoft.com/office/powerpoint/2010/main" val="323745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Actor-Critic methods exploit the benefits of the policy-based and value-based algorithms by using two neural networks. One to quantify the value of the taken action (value-based) is called Critic and another to return the best action for the given state (policy-based) is called Actor.</a:t>
            </a:r>
          </a:p>
          <a:p>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Policy-based algorithms mean that we train the policy to find the best action from a specific state, whereas value-based algorithms learn to select actions according to the predicted state or action value. </a:t>
            </a:r>
            <a:endParaRPr lang="en-US" dirty="0">
              <a:cs typeface="Calibri" panose="020F0502020204030204"/>
            </a:endParaRPr>
          </a:p>
          <a:p>
            <a:endParaRPr lang="en-US" dirty="0">
              <a:cs typeface="Calibri" panose="020F0502020204030204"/>
            </a:endParaRPr>
          </a:p>
          <a:p>
            <a:r>
              <a:rPr lang="en-US" dirty="0"/>
              <a:t>To give an example, consider yourself playing a game with a friend. You are the actor, and your friend is the critic. At the beginning of the game, both of you have no experience with what is a good action or a good state. So you start by taking random actions, and your friend gives you feedback. As you play, both gain experience. Your friend will learn to evaluate your actions better, and you will use this information to make better decisions over which actions to take based on the given state.</a:t>
            </a:r>
            <a:endParaRPr lang="en-US"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13</a:t>
            </a:fld>
            <a:endParaRPr lang="en-US"/>
          </a:p>
        </p:txBody>
      </p:sp>
    </p:spTree>
    <p:extLst>
      <p:ext uri="{BB962C8B-B14F-4D97-AF65-F5344CB8AC3E}">
        <p14:creationId xmlns:p14="http://schemas.microsoft.com/office/powerpoint/2010/main" val="2283908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Actor-Critic (A2C) is a hybrid algorithm and relies on actor-critic methods.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Work Sans" panose="020B0604020202020204" pitchFamily="2" charset="0"/>
              </a:rPr>
              <a:t>Instead of having the critic to learn the Q values, we make him learn the Advantage values</a:t>
            </a:r>
            <a:r>
              <a:rPr lang="en-US" b="0" i="0" dirty="0">
                <a:solidFill>
                  <a:srgbClr val="000000"/>
                </a:solidFill>
                <a:effectLst/>
                <a:latin typeface="Work Sans" panose="020B0604020202020204" pitchFamily="2" charset="0"/>
              </a:rPr>
              <a:t>. That way the evaluation of an action is based not only on how good the action is, but also how much better it can be.</a:t>
            </a:r>
            <a:endParaRPr lang="en-US" dirty="0"/>
          </a:p>
          <a:p>
            <a:pPr algn="just"/>
            <a:endParaRPr lang="en-US" b="0" i="0" dirty="0">
              <a:solidFill>
                <a:srgbClr val="000000"/>
              </a:solidFill>
              <a:effectLst/>
              <a:latin typeface="Work Sans" pitchFamily="2" charset="0"/>
            </a:endParaRPr>
          </a:p>
          <a:p>
            <a:pPr algn="just"/>
            <a:r>
              <a:rPr lang="en-US" b="0" i="0" dirty="0">
                <a:solidFill>
                  <a:srgbClr val="000000"/>
                </a:solidFill>
                <a:effectLst/>
                <a:latin typeface="Work Sans" pitchFamily="2" charset="0"/>
              </a:rPr>
              <a:t>In fact, what we do, is to create </a:t>
            </a:r>
            <a:r>
              <a:rPr lang="en-US" b="1" i="0" dirty="0">
                <a:solidFill>
                  <a:srgbClr val="000000"/>
                </a:solidFill>
                <a:effectLst/>
                <a:latin typeface="Work Sans" pitchFamily="2" charset="0"/>
              </a:rPr>
              <a:t>multiple versions of the environment</a:t>
            </a:r>
            <a:r>
              <a:rPr lang="en-US" b="0" i="0" dirty="0">
                <a:solidFill>
                  <a:srgbClr val="000000"/>
                </a:solidFill>
                <a:effectLst/>
                <a:latin typeface="Work Sans" pitchFamily="2" charset="0"/>
              </a:rPr>
              <a:t> and just two networks.</a:t>
            </a:r>
          </a:p>
          <a:p>
            <a:pPr algn="just"/>
            <a:r>
              <a:rPr lang="en-US" b="0" i="0" dirty="0">
                <a:solidFill>
                  <a:srgbClr val="000000"/>
                </a:solidFill>
                <a:effectLst/>
                <a:latin typeface="Work Sans" pitchFamily="2" charset="0"/>
              </a:rPr>
              <a:t>The first network (usually referred to as step model) interacts with all the environments for n time steps in parallel and outputs a batch of experiences. With those experience, we train the second network (train model) and we update the step model with the new weights. And we repeat the process.</a:t>
            </a:r>
          </a:p>
          <a:p>
            <a:endParaRPr lang="en-US" dirty="0"/>
          </a:p>
          <a:p>
            <a:r>
              <a:rPr lang="en-US" dirty="0"/>
              <a:t>Advantage function captures how better an action is compared to the others at a given state, while as we know the value function captures how good it is to be at this state.</a:t>
            </a:r>
          </a:p>
        </p:txBody>
      </p:sp>
      <p:sp>
        <p:nvSpPr>
          <p:cNvPr id="4" name="Slide Number Placeholder 3"/>
          <p:cNvSpPr>
            <a:spLocks noGrp="1"/>
          </p:cNvSpPr>
          <p:nvPr>
            <p:ph type="sldNum" sz="quarter" idx="5"/>
          </p:nvPr>
        </p:nvSpPr>
        <p:spPr/>
        <p:txBody>
          <a:bodyPr/>
          <a:lstStyle/>
          <a:p>
            <a:fld id="{93AF990C-E000-4725-A8D5-51A169DD6C02}" type="slidenum">
              <a:rPr lang="en-US"/>
              <a:t>14</a:t>
            </a:fld>
            <a:endParaRPr lang="en-US"/>
          </a:p>
        </p:txBody>
      </p:sp>
    </p:spTree>
    <p:extLst>
      <p:ext uri="{BB962C8B-B14F-4D97-AF65-F5344CB8AC3E}">
        <p14:creationId xmlns:p14="http://schemas.microsoft.com/office/powerpoint/2010/main" val="95380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Proximal Policy Optimization (PPO) is a policy gradient method introduced in 2017 \cite{schulman_proximal_2017}. As mentioned before, a policy is a function that maps states to actions or expected values. Policy gradient methods rely on optimizing parameterized policies concerning the expected return by gradient descent.</a:t>
            </a:r>
          </a:p>
          <a:p>
            <a:r>
              <a:rPr lang="en-US" dirty="0"/>
              <a:t> </a:t>
            </a:r>
            <a:endParaRPr lang="en-US" dirty="0">
              <a:cs typeface="Calibri"/>
            </a:endParaRPr>
          </a:p>
          <a:p>
            <a:r>
              <a:rPr lang="en-US" dirty="0"/>
              <a:t>PPO, compared to Trust-Region Policy Optimization (TRPO), is easier to implement, has a simpler clipped surrogate objective function, and uses only a first-order optimization. Even though its simpler objective function, PPO has better sample efficiency in many control tasks than TRPO.</a:t>
            </a:r>
            <a:endParaRPr lang="en-US" dirty="0">
              <a:cs typeface="Calibri"/>
            </a:endParaRPr>
          </a:p>
          <a:p>
            <a:r>
              <a:rPr lang="en-US" dirty="0"/>
              <a:t> </a:t>
            </a:r>
            <a:endParaRPr lang="en-US" dirty="0">
              <a:cs typeface="Calibri"/>
            </a:endParaRPr>
          </a:p>
          <a:p>
            <a:r>
              <a:rPr lang="en-US" dirty="0"/>
              <a:t>Moreover, PPO compared against several methods that considered to be efficient for continuous problems, outperformed them on almost every continuous control environment. In addition, it performed well in Arcade Learning Environments, including Atari games, against fine-tuned implementations of A2C and ACER. </a:t>
            </a:r>
            <a:endParaRPr lang="en-US" dirty="0">
              <a:cs typeface="Calibri"/>
            </a:endParaRPr>
          </a:p>
          <a:p>
            <a:r>
              <a:rPr lang="en-US" dirty="0"/>
              <a:t> </a:t>
            </a:r>
            <a:endParaRPr lang="en-US" dirty="0">
              <a:cs typeface="Calibri"/>
            </a:endParaRPr>
          </a:p>
          <a:p>
            <a:r>
              <a:rPr lang="en-US" dirty="0"/>
              <a:t>As a policy gradient method, PPO tries to ensure that the updated policy does not converge too much from the old policy. This is done by clipping the update region to a small range of values.</a:t>
            </a:r>
            <a:endParaRPr lang="en-US"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15</a:t>
            </a:fld>
            <a:endParaRPr lang="en-US"/>
          </a:p>
        </p:txBody>
      </p:sp>
    </p:spTree>
    <p:extLst>
      <p:ext uri="{BB962C8B-B14F-4D97-AF65-F5344CB8AC3E}">
        <p14:creationId xmlns:p14="http://schemas.microsoft.com/office/powerpoint/2010/main" val="376346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methods aim to enhance the model's final performance. In supervised learning, we use ensemble methods such as bagging, boosting, and stacking. These are leveraged to combine multiple preferably diverse classifiers using a voting scheme. On the other hand, in RL, ensemble methods represent and learn the value function. We use the learned policies from the agents to decide for the next action. Known ensemble methods in RL are Majority Voting, Rank Voting, Mixture Model, Boltzmann Multiplication, and Boltzmann Addition.</a:t>
            </a:r>
          </a:p>
          <a:p>
            <a:endParaRPr lang="en-US" dirty="0">
              <a:cs typeface="Calibri"/>
            </a:endParaRPr>
          </a:p>
          <a:p>
            <a:r>
              <a:rPr lang="en-US" dirty="0">
                <a:cs typeface="Calibri"/>
              </a:rPr>
              <a:t>The top image depicts an ensemble method with </a:t>
            </a:r>
            <a:r>
              <a:rPr lang="en-US" dirty="0" err="1">
                <a:cs typeface="Calibri"/>
              </a:rPr>
              <a:t>drl</a:t>
            </a:r>
            <a:r>
              <a:rPr lang="en-US" dirty="0">
                <a:cs typeface="Calibri"/>
              </a:rPr>
              <a:t> algorithms for stock trading.</a:t>
            </a:r>
          </a:p>
        </p:txBody>
      </p:sp>
      <p:sp>
        <p:nvSpPr>
          <p:cNvPr id="4" name="Slide Number Placeholder 3"/>
          <p:cNvSpPr>
            <a:spLocks noGrp="1"/>
          </p:cNvSpPr>
          <p:nvPr>
            <p:ph type="sldNum" sz="quarter" idx="5"/>
          </p:nvPr>
        </p:nvSpPr>
        <p:spPr/>
        <p:txBody>
          <a:bodyPr/>
          <a:lstStyle/>
          <a:p>
            <a:fld id="{93AF990C-E000-4725-A8D5-51A169DD6C02}" type="slidenum">
              <a:rPr lang="en-US"/>
              <a:t>16</a:t>
            </a:fld>
            <a:endParaRPr lang="en-US"/>
          </a:p>
        </p:txBody>
      </p:sp>
    </p:spTree>
    <p:extLst>
      <p:ext uri="{BB962C8B-B14F-4D97-AF65-F5344CB8AC3E}">
        <p14:creationId xmlns:p14="http://schemas.microsoft.com/office/powerpoint/2010/main" val="269870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SUMO we can run simulations and compare the results of the application of DRL on traffic signal control in a </a:t>
            </a:r>
            <a:r>
              <a:rPr lang="en-US" dirty="0" err="1">
                <a:cs typeface="Calibri"/>
              </a:rPr>
              <a:t>gui</a:t>
            </a:r>
            <a:r>
              <a:rPr lang="en-US" dirty="0">
                <a:cs typeface="Calibri"/>
              </a:rPr>
              <a:t>. </a:t>
            </a:r>
          </a:p>
          <a:p>
            <a:endParaRPr lang="en-US" dirty="0">
              <a:cs typeface="Calibri"/>
            </a:endParaRPr>
          </a:p>
          <a:p>
            <a:r>
              <a:rPr lang="en-US" dirty="0">
                <a:cs typeface="Calibri"/>
              </a:rPr>
              <a:t>The environment's state is a vector of dimension 20 in our case. </a:t>
            </a:r>
          </a:p>
          <a:p>
            <a:endParaRPr lang="en-US" dirty="0">
              <a:cs typeface="Calibri"/>
            </a:endParaRPr>
          </a:p>
          <a:p>
            <a:r>
              <a:rPr lang="en-US" dirty="0">
                <a:cs typeface="Calibri"/>
              </a:rPr>
              <a:t>We have 4 discrete actions correspond to traffic movement as shown in the previous slide and We define as reward the change of the cumulative vehicle delay across the lanes. The agent’s goal is to maximize the cumulative rewards thus, selecting the reward to be negative the agent will minimize vehicle delays.</a:t>
            </a:r>
          </a:p>
          <a:p>
            <a:endParaRPr lang="en-US" dirty="0">
              <a:cs typeface="Calibri"/>
            </a:endParaRPr>
          </a:p>
          <a:p>
            <a:r>
              <a:rPr lang="en-US" dirty="0">
                <a:cs typeface="Calibri"/>
              </a:rPr>
              <a:t>For the ensemble methods we used the average voting, majority voting, soft voting and a transformed rank voting.</a:t>
            </a:r>
          </a:p>
        </p:txBody>
      </p:sp>
      <p:sp>
        <p:nvSpPr>
          <p:cNvPr id="4" name="Slide Number Placeholder 3"/>
          <p:cNvSpPr>
            <a:spLocks noGrp="1"/>
          </p:cNvSpPr>
          <p:nvPr>
            <p:ph type="sldNum" sz="quarter" idx="5"/>
          </p:nvPr>
        </p:nvSpPr>
        <p:spPr/>
        <p:txBody>
          <a:bodyPr/>
          <a:lstStyle/>
          <a:p>
            <a:fld id="{93AF990C-E000-4725-A8D5-51A169DD6C02}" type="slidenum">
              <a:rPr lang="en-US"/>
              <a:t>17</a:t>
            </a:fld>
            <a:endParaRPr lang="en-US"/>
          </a:p>
        </p:txBody>
      </p:sp>
    </p:spTree>
    <p:extLst>
      <p:ext uri="{BB962C8B-B14F-4D97-AF65-F5344CB8AC3E}">
        <p14:creationId xmlns:p14="http://schemas.microsoft.com/office/powerpoint/2010/main" val="327527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use are synthesized in SUMO.</a:t>
            </a:r>
          </a:p>
          <a:p>
            <a:endParaRPr lang="en-US" dirty="0">
              <a:cs typeface="Calibri"/>
            </a:endParaRPr>
          </a:p>
          <a:p>
            <a:r>
              <a:rPr lang="en-US" dirty="0">
                <a:cs typeface="Calibri"/>
              </a:rPr>
              <a:t>We built a single intersection consists of 4 approaches with total length 300m. An approach is a road sector coming to the intersection. Each approach has two lanes. The permitted traffic movements are depicted with the green lines on the image. Thus we have left turns, move through with optional right turn to different directions. The phase intervals are:</a:t>
            </a:r>
            <a:endParaRPr lang="en-US" dirty="0"/>
          </a:p>
          <a:p>
            <a:pPr indent="-171450">
              <a:spcBef>
                <a:spcPct val="20000"/>
              </a:spcBef>
              <a:spcAft>
                <a:spcPts val="600"/>
              </a:spcAft>
              <a:buFont typeface="Arial"/>
              <a:buChar char="•"/>
            </a:pPr>
            <a:r>
              <a:rPr lang="en-US" cap="small" dirty="0"/>
              <a:t>Green Phase time: 33s</a:t>
            </a:r>
            <a:endParaRPr lang="en-US" dirty="0">
              <a:cs typeface="Calibri" panose="020F0502020204030204"/>
            </a:endParaRPr>
          </a:p>
          <a:p>
            <a:pPr indent="-171450">
              <a:spcBef>
                <a:spcPct val="20000"/>
              </a:spcBef>
              <a:spcAft>
                <a:spcPts val="600"/>
              </a:spcAft>
              <a:buFont typeface="Arial"/>
              <a:buChar char="•"/>
            </a:pPr>
            <a:r>
              <a:rPr lang="en-US" cap="small" dirty="0"/>
              <a:t>Yellow Phase time: 2s</a:t>
            </a:r>
            <a:endParaRPr lang="en-US" dirty="0">
              <a:cs typeface="Calibri" panose="020F0502020204030204"/>
            </a:endParaRPr>
          </a:p>
          <a:p>
            <a:pPr indent="-171450">
              <a:spcBef>
                <a:spcPct val="20000"/>
              </a:spcBef>
              <a:spcAft>
                <a:spcPts val="600"/>
              </a:spcAft>
              <a:buFont typeface="Arial"/>
              <a:buChar char="•"/>
            </a:pPr>
            <a:r>
              <a:rPr lang="en-US" cap="small" dirty="0"/>
              <a:t>Red Phase time: 6s</a:t>
            </a:r>
            <a:endParaRPr lang="en-US" cap="small" dirty="0">
              <a:cs typeface="Calibri"/>
            </a:endParaRPr>
          </a:p>
          <a:p>
            <a:pPr indent="-171450">
              <a:spcBef>
                <a:spcPct val="20000"/>
              </a:spcBef>
              <a:spcAft>
                <a:spcPts val="600"/>
              </a:spcAft>
              <a:buFont typeface="Arial"/>
              <a:buChar char="•"/>
            </a:pPr>
            <a:r>
              <a:rPr lang="en-US" cap="small" dirty="0">
                <a:cs typeface="Calibri"/>
              </a:rPr>
              <a:t>Total cycle traffic plan: 82s</a:t>
            </a:r>
          </a:p>
        </p:txBody>
      </p:sp>
      <p:sp>
        <p:nvSpPr>
          <p:cNvPr id="4" name="Slide Number Placeholder 3"/>
          <p:cNvSpPr>
            <a:spLocks noGrp="1"/>
          </p:cNvSpPr>
          <p:nvPr>
            <p:ph type="sldNum" sz="quarter" idx="5"/>
          </p:nvPr>
        </p:nvSpPr>
        <p:spPr/>
        <p:txBody>
          <a:bodyPr/>
          <a:lstStyle/>
          <a:p>
            <a:fld id="{93AF990C-E000-4725-A8D5-51A169DD6C02}" type="slidenum">
              <a:rPr lang="en-US"/>
              <a:t>18</a:t>
            </a:fld>
            <a:endParaRPr lang="en-US"/>
          </a:p>
        </p:txBody>
      </p:sp>
    </p:spTree>
    <p:extLst>
      <p:ext uri="{BB962C8B-B14F-4D97-AF65-F5344CB8AC3E}">
        <p14:creationId xmlns:p14="http://schemas.microsoft.com/office/powerpoint/2010/main" val="2808408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average voting we use action </a:t>
            </a:r>
            <a:r>
              <a:rPr lang="en-US" err="1">
                <a:cs typeface="Calibri"/>
              </a:rPr>
              <a:t>boltzmann</a:t>
            </a:r>
            <a:r>
              <a:rPr lang="en-US">
                <a:cs typeface="Calibri"/>
              </a:rPr>
              <a:t> probabilities. That means we transformed each agent's output action probabilities to </a:t>
            </a:r>
            <a:r>
              <a:rPr lang="en-US" err="1">
                <a:cs typeface="Calibri"/>
              </a:rPr>
              <a:t>boltzmann</a:t>
            </a:r>
            <a:r>
              <a:rPr lang="en-US">
                <a:cs typeface="Calibri"/>
              </a:rPr>
              <a:t>. Stack them together and then calculate the average for every action. Finally to decide the next action based on these values.</a:t>
            </a:r>
          </a:p>
        </p:txBody>
      </p:sp>
      <p:sp>
        <p:nvSpPr>
          <p:cNvPr id="4" name="Slide Number Placeholder 3"/>
          <p:cNvSpPr>
            <a:spLocks noGrp="1"/>
          </p:cNvSpPr>
          <p:nvPr>
            <p:ph type="sldNum" sz="quarter" idx="5"/>
          </p:nvPr>
        </p:nvSpPr>
        <p:spPr/>
        <p:txBody>
          <a:bodyPr/>
          <a:lstStyle/>
          <a:p>
            <a:fld id="{93AF990C-E000-4725-A8D5-51A169DD6C02}" type="slidenum">
              <a:rPr lang="en-US"/>
              <a:t>19</a:t>
            </a:fld>
            <a:endParaRPr lang="en-US"/>
          </a:p>
        </p:txBody>
      </p:sp>
    </p:spTree>
    <p:extLst>
      <p:ext uri="{BB962C8B-B14F-4D97-AF65-F5344CB8AC3E}">
        <p14:creationId xmlns:p14="http://schemas.microsoft.com/office/powerpoint/2010/main" val="286061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 dirty="0"/>
              <a:t>A </a:t>
            </a:r>
            <a:r>
              <a:rPr lang="el" dirty="0" err="1"/>
              <a:t>bit</a:t>
            </a:r>
            <a:r>
              <a:rPr lang="el" dirty="0"/>
              <a:t> of </a:t>
            </a:r>
            <a:r>
              <a:rPr lang="el" dirty="0" err="1"/>
              <a:t>history</a:t>
            </a:r>
            <a:r>
              <a:rPr lang="el" dirty="0"/>
              <a:t> on </a:t>
            </a:r>
            <a:r>
              <a:rPr lang="el" dirty="0" err="1"/>
              <a:t>traffic</a:t>
            </a:r>
            <a:r>
              <a:rPr lang="el" dirty="0"/>
              <a:t> </a:t>
            </a:r>
            <a:r>
              <a:rPr lang="el" dirty="0" err="1"/>
              <a:t>signals</a:t>
            </a:r>
            <a:r>
              <a:rPr lang="el" dirty="0"/>
              <a:t>. </a:t>
            </a:r>
            <a:endParaRPr lang="en-US" dirty="0"/>
          </a:p>
          <a:p>
            <a:endParaRPr lang="el" dirty="0"/>
          </a:p>
          <a:p>
            <a:r>
              <a:rPr lang="el" dirty="0"/>
              <a:t>The </a:t>
            </a:r>
            <a:r>
              <a:rPr lang="el" dirty="0" err="1"/>
              <a:t>first</a:t>
            </a:r>
            <a:r>
              <a:rPr lang="el" dirty="0"/>
              <a:t> </a:t>
            </a:r>
            <a:r>
              <a:rPr lang="el" dirty="0" err="1"/>
              <a:t>traffic</a:t>
            </a:r>
            <a:r>
              <a:rPr lang="el" dirty="0"/>
              <a:t> </a:t>
            </a:r>
            <a:r>
              <a:rPr lang="el" dirty="0" err="1"/>
              <a:t>signal</a:t>
            </a:r>
            <a:r>
              <a:rPr lang="el" dirty="0"/>
              <a:t> </a:t>
            </a:r>
            <a:r>
              <a:rPr lang="el" dirty="0" err="1"/>
              <a:t>was</a:t>
            </a:r>
            <a:r>
              <a:rPr lang="el" dirty="0"/>
              <a:t> </a:t>
            </a:r>
            <a:r>
              <a:rPr lang="el" dirty="0" err="1"/>
              <a:t>installed</a:t>
            </a:r>
            <a:r>
              <a:rPr lang="el" dirty="0"/>
              <a:t> in </a:t>
            </a:r>
            <a:r>
              <a:rPr lang="el" dirty="0" err="1"/>
              <a:t>London</a:t>
            </a:r>
            <a:r>
              <a:rPr lang="el" dirty="0"/>
              <a:t> in 1868. The </a:t>
            </a:r>
            <a:r>
              <a:rPr lang="el" dirty="0" err="1"/>
              <a:t>structure</a:t>
            </a:r>
            <a:r>
              <a:rPr lang="el" dirty="0"/>
              <a:t> of the </a:t>
            </a:r>
            <a:r>
              <a:rPr lang="el" dirty="0" err="1"/>
              <a:t>traffic</a:t>
            </a:r>
            <a:r>
              <a:rPr lang="el" dirty="0"/>
              <a:t> </a:t>
            </a:r>
            <a:r>
              <a:rPr lang="el" dirty="0" err="1"/>
              <a:t>lights</a:t>
            </a:r>
            <a:r>
              <a:rPr lang="el" dirty="0"/>
              <a:t> </a:t>
            </a:r>
            <a:r>
              <a:rPr lang="el" dirty="0" err="1"/>
              <a:t>remains</a:t>
            </a:r>
            <a:r>
              <a:rPr lang="el" dirty="0"/>
              <a:t> </a:t>
            </a:r>
            <a:r>
              <a:rPr lang="el" dirty="0" err="1"/>
              <a:t>almost</a:t>
            </a:r>
            <a:r>
              <a:rPr lang="el" dirty="0"/>
              <a:t> the </a:t>
            </a:r>
            <a:r>
              <a:rPr lang="el" dirty="0" err="1"/>
              <a:t>same</a:t>
            </a:r>
            <a:r>
              <a:rPr lang="el" dirty="0"/>
              <a:t> </a:t>
            </a:r>
            <a:r>
              <a:rPr lang="el" dirty="0" err="1"/>
              <a:t>since</a:t>
            </a:r>
            <a:r>
              <a:rPr lang="el" dirty="0"/>
              <a:t> 1921. </a:t>
            </a:r>
            <a:endParaRPr lang="en-US" dirty="0">
              <a:cs typeface="Calibri"/>
            </a:endParaRPr>
          </a:p>
          <a:p>
            <a:r>
              <a:rPr lang="el" dirty="0"/>
              <a:t> </a:t>
            </a:r>
            <a:endParaRPr lang="en-US" dirty="0"/>
          </a:p>
          <a:p>
            <a:r>
              <a:rPr lang="el" dirty="0" err="1"/>
              <a:t>Traffic</a:t>
            </a:r>
            <a:r>
              <a:rPr lang="el" dirty="0"/>
              <a:t> </a:t>
            </a:r>
            <a:r>
              <a:rPr lang="el" dirty="0" err="1"/>
              <a:t>signals</a:t>
            </a:r>
            <a:r>
              <a:rPr lang="el" dirty="0"/>
              <a:t> </a:t>
            </a:r>
            <a:r>
              <a:rPr lang="el" dirty="0" err="1"/>
              <a:t>impact</a:t>
            </a:r>
            <a:r>
              <a:rPr lang="el" dirty="0"/>
              <a:t> </a:t>
            </a:r>
            <a:r>
              <a:rPr lang="el" dirty="0" err="1"/>
              <a:t>virtually</a:t>
            </a:r>
            <a:r>
              <a:rPr lang="el" dirty="0"/>
              <a:t> </a:t>
            </a:r>
            <a:r>
              <a:rPr lang="el" dirty="0" err="1"/>
              <a:t>everyone</a:t>
            </a:r>
            <a:r>
              <a:rPr lang="el" dirty="0"/>
              <a:t> </a:t>
            </a:r>
            <a:r>
              <a:rPr lang="el" dirty="0" err="1"/>
              <a:t>every</a:t>
            </a:r>
            <a:r>
              <a:rPr lang="el" dirty="0"/>
              <a:t> </a:t>
            </a:r>
            <a:r>
              <a:rPr lang="el" dirty="0" err="1"/>
              <a:t>day</a:t>
            </a:r>
            <a:r>
              <a:rPr lang="el" dirty="0"/>
              <a:t>. </a:t>
            </a:r>
          </a:p>
          <a:p>
            <a:endParaRPr lang="el" dirty="0"/>
          </a:p>
          <a:p>
            <a:r>
              <a:rPr lang="el" dirty="0" err="1"/>
              <a:t>Pedestrians</a:t>
            </a:r>
            <a:r>
              <a:rPr lang="el" dirty="0"/>
              <a:t> and </a:t>
            </a:r>
            <a:r>
              <a:rPr lang="el" dirty="0" err="1"/>
              <a:t>drivers</a:t>
            </a:r>
            <a:r>
              <a:rPr lang="el" dirty="0"/>
              <a:t> </a:t>
            </a:r>
            <a:r>
              <a:rPr lang="el" dirty="0" err="1"/>
              <a:t>act</a:t>
            </a:r>
            <a:r>
              <a:rPr lang="el" dirty="0"/>
              <a:t> </a:t>
            </a:r>
            <a:r>
              <a:rPr lang="el" dirty="0" err="1"/>
              <a:t>according</a:t>
            </a:r>
            <a:r>
              <a:rPr lang="el" dirty="0"/>
              <a:t> </a:t>
            </a:r>
            <a:r>
              <a:rPr lang="el" dirty="0" err="1"/>
              <a:t>to</a:t>
            </a:r>
            <a:r>
              <a:rPr lang="el" dirty="0"/>
              <a:t> </a:t>
            </a:r>
            <a:r>
              <a:rPr lang="el" dirty="0" err="1"/>
              <a:t>them</a:t>
            </a:r>
            <a:r>
              <a:rPr lang="el" dirty="0"/>
              <a:t>. Drivers confidently place their own and their passengers' physical safety in a signal's allocation of right-of-way. </a:t>
            </a:r>
            <a:endParaRPr lang="el" dirty="0">
              <a:cs typeface="Calibri"/>
            </a:endParaRPr>
          </a:p>
          <a:p>
            <a:r>
              <a:rPr lang="el" dirty="0"/>
              <a:t> </a:t>
            </a:r>
            <a:endParaRPr lang="en-US" dirty="0"/>
          </a:p>
          <a:p>
            <a:r>
              <a:rPr lang="el" dirty="0" err="1"/>
              <a:t>People</a:t>
            </a:r>
            <a:r>
              <a:rPr lang="el" dirty="0"/>
              <a:t> </a:t>
            </a:r>
            <a:r>
              <a:rPr lang="el" dirty="0" err="1"/>
              <a:t>accept</a:t>
            </a:r>
            <a:r>
              <a:rPr lang="el" dirty="0"/>
              <a:t> and in </a:t>
            </a:r>
            <a:r>
              <a:rPr lang="el" dirty="0" err="1"/>
              <a:t>some</a:t>
            </a:r>
            <a:r>
              <a:rPr lang="el" dirty="0"/>
              <a:t> </a:t>
            </a:r>
            <a:r>
              <a:rPr lang="el" dirty="0" err="1"/>
              <a:t>cases</a:t>
            </a:r>
            <a:r>
              <a:rPr lang="el" dirty="0"/>
              <a:t> </a:t>
            </a:r>
            <a:r>
              <a:rPr lang="el" dirty="0" err="1"/>
              <a:t>demand</a:t>
            </a:r>
            <a:r>
              <a:rPr lang="el" dirty="0"/>
              <a:t> </a:t>
            </a:r>
            <a:r>
              <a:rPr lang="el" dirty="0" err="1"/>
              <a:t>traffic</a:t>
            </a:r>
            <a:r>
              <a:rPr lang="el" dirty="0"/>
              <a:t> </a:t>
            </a:r>
            <a:r>
              <a:rPr lang="el" dirty="0" err="1"/>
              <a:t>signals</a:t>
            </a:r>
            <a:r>
              <a:rPr lang="el" dirty="0"/>
              <a:t> </a:t>
            </a:r>
            <a:r>
              <a:rPr lang="el" dirty="0" err="1"/>
              <a:t>to</a:t>
            </a:r>
            <a:r>
              <a:rPr lang="el" dirty="0"/>
              <a:t> </a:t>
            </a:r>
            <a:r>
              <a:rPr lang="el" dirty="0" err="1"/>
              <a:t>assure</a:t>
            </a:r>
            <a:r>
              <a:rPr lang="el" dirty="0"/>
              <a:t> </a:t>
            </a:r>
            <a:r>
              <a:rPr lang="el" dirty="0" err="1"/>
              <a:t>safety</a:t>
            </a:r>
            <a:r>
              <a:rPr lang="el" dirty="0"/>
              <a:t> and </a:t>
            </a:r>
            <a:r>
              <a:rPr lang="el" dirty="0" err="1"/>
              <a:t>mobility</a:t>
            </a:r>
            <a:r>
              <a:rPr lang="el" dirty="0"/>
              <a:t>. </a:t>
            </a:r>
            <a:r>
              <a:rPr lang="el" dirty="0" err="1"/>
              <a:t>Drivers</a:t>
            </a:r>
            <a:r>
              <a:rPr lang="el" dirty="0"/>
              <a:t> </a:t>
            </a:r>
            <a:r>
              <a:rPr lang="el" dirty="0" err="1"/>
              <a:t>usually</a:t>
            </a:r>
            <a:r>
              <a:rPr lang="el" dirty="0"/>
              <a:t> </a:t>
            </a:r>
            <a:r>
              <a:rPr lang="el" dirty="0" err="1"/>
              <a:t>assume</a:t>
            </a:r>
            <a:r>
              <a:rPr lang="el" dirty="0"/>
              <a:t> </a:t>
            </a:r>
            <a:r>
              <a:rPr lang="el" dirty="0" err="1"/>
              <a:t>that</a:t>
            </a:r>
            <a:r>
              <a:rPr lang="el" dirty="0"/>
              <a:t> the </a:t>
            </a:r>
            <a:r>
              <a:rPr lang="el" dirty="0" err="1"/>
              <a:t>responsible</a:t>
            </a:r>
            <a:r>
              <a:rPr lang="el" dirty="0"/>
              <a:t> </a:t>
            </a:r>
            <a:r>
              <a:rPr lang="el" dirty="0" err="1"/>
              <a:t>agency</a:t>
            </a:r>
            <a:r>
              <a:rPr lang="el" dirty="0"/>
              <a:t> </a:t>
            </a:r>
            <a:r>
              <a:rPr lang="el" dirty="0" err="1"/>
              <a:t>can</a:t>
            </a:r>
            <a:r>
              <a:rPr lang="el" dirty="0"/>
              <a:t> </a:t>
            </a:r>
            <a:r>
              <a:rPr lang="el" dirty="0" err="1"/>
              <a:t>efficiently</a:t>
            </a:r>
            <a:r>
              <a:rPr lang="el" dirty="0"/>
              <a:t> </a:t>
            </a:r>
            <a:r>
              <a:rPr lang="el" dirty="0" err="1"/>
              <a:t>operate</a:t>
            </a:r>
            <a:r>
              <a:rPr lang="el" dirty="0"/>
              <a:t> </a:t>
            </a:r>
            <a:r>
              <a:rPr lang="el" dirty="0" err="1"/>
              <a:t>signals</a:t>
            </a:r>
            <a:r>
              <a:rPr lang="el" dirty="0"/>
              <a:t>, </a:t>
            </a:r>
            <a:r>
              <a:rPr lang="el" dirty="0" err="1"/>
              <a:t>so</a:t>
            </a:r>
            <a:r>
              <a:rPr lang="el" dirty="0"/>
              <a:t> </a:t>
            </a:r>
            <a:r>
              <a:rPr lang="el" dirty="0" err="1"/>
              <a:t>motorists</a:t>
            </a:r>
            <a:r>
              <a:rPr lang="el" dirty="0"/>
              <a:t> </a:t>
            </a:r>
            <a:r>
              <a:rPr lang="el" dirty="0" err="1"/>
              <a:t>usually</a:t>
            </a:r>
            <a:r>
              <a:rPr lang="el" dirty="0"/>
              <a:t> </a:t>
            </a:r>
            <a:r>
              <a:rPr lang="el" dirty="0" err="1"/>
              <a:t>report</a:t>
            </a:r>
            <a:r>
              <a:rPr lang="el" dirty="0"/>
              <a:t> </a:t>
            </a:r>
            <a:r>
              <a:rPr lang="el" dirty="0" err="1"/>
              <a:t>only</a:t>
            </a:r>
            <a:r>
              <a:rPr lang="el" dirty="0"/>
              <a:t> the </a:t>
            </a:r>
            <a:r>
              <a:rPr lang="el" dirty="0" err="1"/>
              <a:t>most</a:t>
            </a:r>
            <a:r>
              <a:rPr lang="el" dirty="0"/>
              <a:t> </a:t>
            </a:r>
            <a:r>
              <a:rPr lang="el" dirty="0" err="1"/>
              <a:t>obvious</a:t>
            </a:r>
            <a:r>
              <a:rPr lang="el" dirty="0"/>
              <a:t> </a:t>
            </a:r>
            <a:r>
              <a:rPr lang="el" dirty="0" err="1"/>
              <a:t>failures</a:t>
            </a:r>
            <a:r>
              <a:rPr lang="el" dirty="0"/>
              <a:t>. </a:t>
            </a:r>
            <a:r>
              <a:rPr lang="el" dirty="0" err="1"/>
              <a:t>However</a:t>
            </a:r>
            <a:r>
              <a:rPr lang="el" dirty="0"/>
              <a:t>, </a:t>
            </a:r>
            <a:r>
              <a:rPr lang="el" dirty="0" err="1"/>
              <a:t>inefficiencies</a:t>
            </a:r>
            <a:r>
              <a:rPr lang="el" dirty="0"/>
              <a:t> </a:t>
            </a:r>
            <a:r>
              <a:rPr lang="el" dirty="0" err="1"/>
              <a:t>silently</a:t>
            </a:r>
            <a:r>
              <a:rPr lang="el" dirty="0"/>
              <a:t> </a:t>
            </a:r>
            <a:r>
              <a:rPr lang="el" dirty="0" err="1"/>
              <a:t>steal</a:t>
            </a:r>
            <a:r>
              <a:rPr lang="el" dirty="0"/>
              <a:t> </a:t>
            </a:r>
            <a:r>
              <a:rPr lang="el" dirty="0" err="1"/>
              <a:t>dollars</a:t>
            </a:r>
            <a:r>
              <a:rPr lang="el" dirty="0"/>
              <a:t> </a:t>
            </a:r>
            <a:r>
              <a:rPr lang="el" dirty="0" err="1"/>
              <a:t>from</a:t>
            </a:r>
            <a:r>
              <a:rPr lang="el" dirty="0"/>
              <a:t> the </a:t>
            </a:r>
            <a:r>
              <a:rPr lang="el" dirty="0" err="1"/>
              <a:t>public</a:t>
            </a:r>
            <a:r>
              <a:rPr lang="el" dirty="0"/>
              <a:t> in </a:t>
            </a:r>
            <a:r>
              <a:rPr lang="el" dirty="0" err="1"/>
              <a:t>increased</a:t>
            </a:r>
            <a:r>
              <a:rPr lang="el" dirty="0"/>
              <a:t> </a:t>
            </a:r>
            <a:r>
              <a:rPr lang="el" dirty="0" err="1"/>
              <a:t>fuel</a:t>
            </a:r>
            <a:r>
              <a:rPr lang="el" dirty="0"/>
              <a:t> </a:t>
            </a:r>
            <a:r>
              <a:rPr lang="el" dirty="0" err="1"/>
              <a:t>costs</a:t>
            </a:r>
            <a:r>
              <a:rPr lang="el" dirty="0"/>
              <a:t> and </a:t>
            </a:r>
            <a:r>
              <a:rPr lang="el" dirty="0" err="1"/>
              <a:t>longer</a:t>
            </a:r>
            <a:r>
              <a:rPr lang="el" dirty="0"/>
              <a:t> </a:t>
            </a:r>
            <a:r>
              <a:rPr lang="el" dirty="0" err="1"/>
              <a:t>trip</a:t>
            </a:r>
            <a:r>
              <a:rPr lang="el" dirty="0"/>
              <a:t> </a:t>
            </a:r>
            <a:r>
              <a:rPr lang="el" dirty="0" err="1"/>
              <a:t>times</a:t>
            </a:r>
            <a:r>
              <a:rPr lang="el" dirty="0"/>
              <a:t>. </a:t>
            </a:r>
            <a:r>
              <a:rPr lang="el" dirty="0" err="1"/>
              <a:t>Users</a:t>
            </a:r>
            <a:r>
              <a:rPr lang="el" dirty="0"/>
              <a:t> </a:t>
            </a:r>
            <a:r>
              <a:rPr lang="el" dirty="0" err="1"/>
              <a:t>normally</a:t>
            </a:r>
            <a:r>
              <a:rPr lang="el" dirty="0"/>
              <a:t> </a:t>
            </a:r>
            <a:r>
              <a:rPr lang="el" dirty="0" err="1"/>
              <a:t>perceive</a:t>
            </a:r>
            <a:r>
              <a:rPr lang="el" dirty="0"/>
              <a:t> </a:t>
            </a:r>
            <a:r>
              <a:rPr lang="el" dirty="0" err="1"/>
              <a:t>signals</a:t>
            </a:r>
            <a:r>
              <a:rPr lang="el" dirty="0"/>
              <a:t> </a:t>
            </a:r>
            <a:r>
              <a:rPr lang="el" dirty="0" err="1"/>
              <a:t>as</a:t>
            </a:r>
            <a:r>
              <a:rPr lang="el" dirty="0"/>
              <a:t> </a:t>
            </a:r>
            <a:r>
              <a:rPr lang="el" dirty="0" err="1"/>
              <a:t>working</a:t>
            </a:r>
            <a:r>
              <a:rPr lang="el" dirty="0"/>
              <a:t> </a:t>
            </a:r>
            <a:r>
              <a:rPr lang="el" dirty="0" err="1"/>
              <a:t>if</a:t>
            </a:r>
            <a:r>
              <a:rPr lang="el" dirty="0"/>
              <a:t> </a:t>
            </a:r>
            <a:r>
              <a:rPr lang="el" dirty="0" err="1"/>
              <a:t>they</a:t>
            </a:r>
            <a:r>
              <a:rPr lang="el" dirty="0"/>
              <a:t> </a:t>
            </a:r>
            <a:r>
              <a:rPr lang="el" dirty="0" err="1"/>
              <a:t>turn</a:t>
            </a:r>
            <a:r>
              <a:rPr lang="el" dirty="0"/>
              <a:t> </a:t>
            </a:r>
            <a:r>
              <a:rPr lang="el" dirty="0" err="1"/>
              <a:t>red</a:t>
            </a:r>
            <a:r>
              <a:rPr lang="el" dirty="0"/>
              <a:t> and </a:t>
            </a:r>
            <a:r>
              <a:rPr lang="el" dirty="0" err="1"/>
              <a:t>green</a:t>
            </a:r>
            <a:r>
              <a:rPr lang="el" dirty="0"/>
              <a:t>. </a:t>
            </a:r>
            <a:r>
              <a:rPr lang="el" dirty="0" err="1"/>
              <a:t>But</a:t>
            </a:r>
            <a:r>
              <a:rPr lang="el" dirty="0"/>
              <a:t> </a:t>
            </a:r>
            <a:r>
              <a:rPr lang="el" dirty="0" err="1"/>
              <a:t>what</a:t>
            </a:r>
            <a:r>
              <a:rPr lang="el" dirty="0"/>
              <a:t> </a:t>
            </a:r>
            <a:r>
              <a:rPr lang="el" dirty="0" err="1"/>
              <a:t>about</a:t>
            </a:r>
            <a:r>
              <a:rPr lang="el" dirty="0"/>
              <a:t> </a:t>
            </a:r>
            <a:r>
              <a:rPr lang="el" dirty="0" err="1"/>
              <a:t>if</a:t>
            </a:r>
            <a:r>
              <a:rPr lang="el" dirty="0"/>
              <a:t> </a:t>
            </a:r>
            <a:r>
              <a:rPr lang="el" dirty="0" err="1"/>
              <a:t>they</a:t>
            </a:r>
            <a:r>
              <a:rPr lang="el" dirty="0"/>
              <a:t> </a:t>
            </a:r>
            <a:r>
              <a:rPr lang="el" dirty="0" err="1"/>
              <a:t>don't</a:t>
            </a:r>
            <a:r>
              <a:rPr lang="el" dirty="0"/>
              <a:t> </a:t>
            </a:r>
            <a:r>
              <a:rPr lang="el" dirty="0" err="1"/>
              <a:t>work</a:t>
            </a:r>
            <a:r>
              <a:rPr lang="el" dirty="0"/>
              <a:t> </a:t>
            </a:r>
            <a:r>
              <a:rPr lang="el" dirty="0" err="1"/>
              <a:t>efficiently</a:t>
            </a:r>
            <a:r>
              <a:rPr lang="el" dirty="0"/>
              <a:t>?</a:t>
            </a:r>
            <a:endParaRPr lang="el" dirty="0">
              <a:cs typeface="Calibri"/>
            </a:endParaRPr>
          </a:p>
          <a:p>
            <a:r>
              <a:rPr lang="el" dirty="0"/>
              <a:t> </a:t>
            </a:r>
            <a:endParaRPr lang="el" dirty="0">
              <a:cs typeface="Calibri"/>
            </a:endParaRPr>
          </a:p>
          <a:p>
            <a:pPr>
              <a:lnSpc>
                <a:spcPct val="114999"/>
              </a:lnSpc>
              <a:spcBef>
                <a:spcPts val="700"/>
              </a:spcBef>
            </a:pPr>
            <a:r>
              <a:rPr lang="el" dirty="0" err="1"/>
              <a:t>Studies</a:t>
            </a:r>
            <a:r>
              <a:rPr lang="el" dirty="0"/>
              <a:t> </a:t>
            </a:r>
            <a:r>
              <a:rPr lang="el" dirty="0" err="1"/>
              <a:t>have</a:t>
            </a:r>
            <a:r>
              <a:rPr lang="el" dirty="0"/>
              <a:t> </a:t>
            </a:r>
            <a:r>
              <a:rPr lang="el" dirty="0" err="1"/>
              <a:t>shown</a:t>
            </a:r>
            <a:r>
              <a:rPr lang="el" dirty="0"/>
              <a:t> </a:t>
            </a:r>
            <a:r>
              <a:rPr lang="el" dirty="0" err="1"/>
              <a:t>that</a:t>
            </a:r>
            <a:r>
              <a:rPr lang="el" dirty="0"/>
              <a:t> </a:t>
            </a:r>
            <a:r>
              <a:rPr lang="el" dirty="0" err="1"/>
              <a:t>Traffic</a:t>
            </a:r>
            <a:r>
              <a:rPr lang="el" dirty="0"/>
              <a:t> </a:t>
            </a:r>
            <a:r>
              <a:rPr lang="el" dirty="0" err="1"/>
              <a:t>congestion</a:t>
            </a:r>
            <a:r>
              <a:rPr lang="el" dirty="0"/>
              <a:t> </a:t>
            </a:r>
            <a:r>
              <a:rPr lang="el" dirty="0" err="1"/>
              <a:t>costs</a:t>
            </a:r>
            <a:r>
              <a:rPr lang="el" dirty="0"/>
              <a:t> in the EU </a:t>
            </a:r>
            <a:r>
              <a:rPr lang="el" dirty="0" err="1"/>
              <a:t>are</a:t>
            </a:r>
            <a:r>
              <a:rPr lang="el" dirty="0"/>
              <a:t> </a:t>
            </a:r>
            <a:r>
              <a:rPr lang="el" dirty="0" err="1"/>
              <a:t>estimated</a:t>
            </a:r>
            <a:r>
              <a:rPr lang="el" dirty="0"/>
              <a:t> </a:t>
            </a:r>
            <a:r>
              <a:rPr lang="el" dirty="0" err="1"/>
              <a:t>to</a:t>
            </a:r>
            <a:r>
              <a:rPr lang="el" dirty="0"/>
              <a:t> </a:t>
            </a:r>
            <a:r>
              <a:rPr lang="el" dirty="0" err="1"/>
              <a:t>be</a:t>
            </a:r>
            <a:r>
              <a:rPr lang="el" dirty="0"/>
              <a:t> 1\% of the </a:t>
            </a:r>
            <a:r>
              <a:rPr lang="el" dirty="0" err="1"/>
              <a:t>EU’s</a:t>
            </a:r>
            <a:r>
              <a:rPr lang="el" dirty="0"/>
              <a:t> </a:t>
            </a:r>
            <a:r>
              <a:rPr lang="el" dirty="0" err="1"/>
              <a:t>Gross</a:t>
            </a:r>
            <a:r>
              <a:rPr lang="el" dirty="0"/>
              <a:t> </a:t>
            </a:r>
            <a:r>
              <a:rPr lang="el" dirty="0" err="1"/>
              <a:t>domestic</a:t>
            </a:r>
            <a:r>
              <a:rPr lang="el" dirty="0"/>
              <a:t> </a:t>
            </a:r>
            <a:r>
              <a:rPr lang="el" dirty="0" err="1"/>
              <a:t>product</a:t>
            </a:r>
            <a:r>
              <a:rPr lang="el" dirty="0"/>
              <a:t> and </a:t>
            </a:r>
            <a:r>
              <a:rPr lang="el" dirty="0" err="1"/>
              <a:t>also</a:t>
            </a:r>
            <a:r>
              <a:rPr lang="el" dirty="0"/>
              <a:t> the </a:t>
            </a:r>
            <a:r>
              <a:rPr lang="el" dirty="0" err="1"/>
              <a:t>transport</a:t>
            </a:r>
            <a:r>
              <a:rPr lang="el" dirty="0"/>
              <a:t> </a:t>
            </a:r>
            <a:r>
              <a:rPr lang="el" dirty="0" err="1"/>
              <a:t>sector</a:t>
            </a:r>
            <a:r>
              <a:rPr lang="el" dirty="0"/>
              <a:t> </a:t>
            </a:r>
            <a:r>
              <a:rPr lang="el" dirty="0" err="1"/>
              <a:t>contributes</a:t>
            </a:r>
            <a:r>
              <a:rPr lang="el" dirty="0"/>
              <a:t> </a:t>
            </a:r>
            <a:r>
              <a:rPr lang="el" dirty="0" err="1"/>
              <a:t>to</a:t>
            </a:r>
            <a:r>
              <a:rPr lang="el" dirty="0"/>
              <a:t> 23% of </a:t>
            </a:r>
            <a:r>
              <a:rPr lang="el" dirty="0" err="1"/>
              <a:t>total</a:t>
            </a:r>
            <a:r>
              <a:rPr lang="el" dirty="0"/>
              <a:t> </a:t>
            </a:r>
            <a:r>
              <a:rPr lang="el" dirty="0" err="1"/>
              <a:t>carbon</a:t>
            </a:r>
            <a:r>
              <a:rPr lang="el" dirty="0"/>
              <a:t> </a:t>
            </a:r>
            <a:r>
              <a:rPr lang="el" dirty="0" err="1"/>
              <a:t>dioxide</a:t>
            </a:r>
            <a:r>
              <a:rPr lang="el" dirty="0"/>
              <a:t> </a:t>
            </a:r>
            <a:r>
              <a:rPr lang="el" dirty="0" err="1"/>
              <a:t>emission</a:t>
            </a:r>
            <a:r>
              <a:rPr lang="el" dirty="0"/>
              <a:t>. </a:t>
            </a:r>
            <a:endParaRPr lang="el"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t>2</a:t>
            </a:fld>
            <a:endParaRPr lang="en-US"/>
          </a:p>
        </p:txBody>
      </p:sp>
    </p:spTree>
    <p:extLst>
      <p:ext uri="{BB962C8B-B14F-4D97-AF65-F5344CB8AC3E}">
        <p14:creationId xmlns:p14="http://schemas.microsoft.com/office/powerpoint/2010/main" val="617652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Majority voting is a standard ensemble method used in supervised learning and, as mentioned before, in reinforcement learning. In supervised learning, the MV method comes in two ways the \</a:t>
            </a:r>
            <a:r>
              <a:rPr lang="en-US" err="1"/>
              <a:t>textit</a:t>
            </a:r>
            <a:r>
              <a:rPr lang="en-US"/>
              <a:t>{hard voting} and \</a:t>
            </a:r>
            <a:r>
              <a:rPr lang="en-US" err="1"/>
              <a:t>textit</a:t>
            </a:r>
            <a:r>
              <a:rPr lang="en-US"/>
              <a:t>{soft voting}. We implemented the MV method in a hybrid way because we use only two agents. To exploit the experience from the learned policies, we choose the most voted action across the agents (hard voting). But, when the agents predict different best actions we use the soft voting scheme to select one of them.</a:t>
            </a:r>
          </a:p>
          <a:p>
            <a:r>
              <a:rPr lang="en-US"/>
              <a:t> </a:t>
            </a:r>
            <a:endParaRPr lang="en-US">
              <a:cs typeface="Calibri"/>
            </a:endParaRPr>
          </a:p>
          <a:p>
            <a:r>
              <a:rPr lang="en-US"/>
              <a:t>On the other hand, when we want to follow a less greedy strategy and explore the environment, we use action probabilities to randomly select an action from each agent and then to determine an action we follow the above approach. </a:t>
            </a:r>
            <a:endParaRPr lang="en-US">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20</a:t>
            </a:fld>
            <a:endParaRPr lang="en-US"/>
          </a:p>
        </p:txBody>
      </p:sp>
    </p:spTree>
    <p:extLst>
      <p:ext uri="{BB962C8B-B14F-4D97-AF65-F5344CB8AC3E}">
        <p14:creationId xmlns:p14="http://schemas.microsoft.com/office/powerpoint/2010/main" val="2430715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Soft voting is another type of majority voting but instead we sum up the action probabilities taken from every agent and then we choose the action with the maximum value. In this approach we promote exploration because as we see on the figure there are cases where the ensemble will predict an action that is a second best action for the agents.</a:t>
            </a:r>
          </a:p>
        </p:txBody>
      </p:sp>
      <p:sp>
        <p:nvSpPr>
          <p:cNvPr id="4" name="Slide Number Placeholder 3"/>
          <p:cNvSpPr>
            <a:spLocks noGrp="1"/>
          </p:cNvSpPr>
          <p:nvPr>
            <p:ph type="sldNum" sz="quarter" idx="5"/>
          </p:nvPr>
        </p:nvSpPr>
        <p:spPr/>
        <p:txBody>
          <a:bodyPr/>
          <a:lstStyle/>
          <a:p>
            <a:fld id="{93AF990C-E000-4725-A8D5-51A169DD6C02}" type="slidenum">
              <a:rPr lang="en-US"/>
              <a:t>21</a:t>
            </a:fld>
            <a:endParaRPr lang="en-US"/>
          </a:p>
        </p:txBody>
      </p:sp>
    </p:spTree>
    <p:extLst>
      <p:ext uri="{BB962C8B-B14F-4D97-AF65-F5344CB8AC3E}">
        <p14:creationId xmlns:p14="http://schemas.microsoft.com/office/powerpoint/2010/main" val="222947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Rank voting is an approach where we assign weights on the action concerning their rank. We used a transformed version of rank voting in which from the action probabilities we choose the maximum for every action across the agents. Then we multiply each action with its rank and decide the next action to be the action with the maximum value.</a:t>
            </a:r>
          </a:p>
        </p:txBody>
      </p:sp>
      <p:sp>
        <p:nvSpPr>
          <p:cNvPr id="4" name="Slide Number Placeholder 3"/>
          <p:cNvSpPr>
            <a:spLocks noGrp="1"/>
          </p:cNvSpPr>
          <p:nvPr>
            <p:ph type="sldNum" sz="quarter" idx="5"/>
          </p:nvPr>
        </p:nvSpPr>
        <p:spPr/>
        <p:txBody>
          <a:bodyPr/>
          <a:lstStyle/>
          <a:p>
            <a:fld id="{93AF990C-E000-4725-A8D5-51A169DD6C02}" type="slidenum">
              <a:rPr lang="en-US"/>
              <a:t>22</a:t>
            </a:fld>
            <a:endParaRPr lang="en-US"/>
          </a:p>
        </p:txBody>
      </p:sp>
    </p:spTree>
    <p:extLst>
      <p:ext uri="{BB962C8B-B14F-4D97-AF65-F5344CB8AC3E}">
        <p14:creationId xmlns:p14="http://schemas.microsoft.com/office/powerpoint/2010/main" val="3139870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move on to our results, I would like to demonstrate how a sumo simulation looks like. We will see the single intersection scenario on which we trained all the agents. In this simulation there is a fixed-time cycle traffic plan as mentioned before.</a:t>
            </a:r>
          </a:p>
        </p:txBody>
      </p:sp>
      <p:sp>
        <p:nvSpPr>
          <p:cNvPr id="4" name="Slide Number Placeholder 3"/>
          <p:cNvSpPr>
            <a:spLocks noGrp="1"/>
          </p:cNvSpPr>
          <p:nvPr>
            <p:ph type="sldNum" sz="quarter" idx="5"/>
          </p:nvPr>
        </p:nvSpPr>
        <p:spPr/>
        <p:txBody>
          <a:bodyPr/>
          <a:lstStyle/>
          <a:p>
            <a:fld id="{93AF990C-E000-4725-A8D5-51A169DD6C02}" type="slidenum">
              <a:rPr lang="en-US"/>
              <a:t>23</a:t>
            </a:fld>
            <a:endParaRPr lang="en-US"/>
          </a:p>
        </p:txBody>
      </p:sp>
    </p:spTree>
    <p:extLst>
      <p:ext uri="{BB962C8B-B14F-4D97-AF65-F5344CB8AC3E}">
        <p14:creationId xmlns:p14="http://schemas.microsoft.com/office/powerpoint/2010/main" val="3816738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At first we applied each algorithm on the single intersection. </a:t>
            </a:r>
          </a:p>
          <a:p>
            <a:endParaRPr lang="en-US" dirty="0">
              <a:cs typeface="Calibri"/>
            </a:endParaRPr>
          </a:p>
          <a:p>
            <a:r>
              <a:rPr lang="en-US" dirty="0">
                <a:cs typeface="Calibri"/>
              </a:rPr>
              <a:t>All algorithms were trained for 1.5million time-steps. We evaluate each algorithm for 5 simulations and then take the average values of these. </a:t>
            </a:r>
          </a:p>
          <a:p>
            <a:endParaRPr lang="en-US" dirty="0">
              <a:cs typeface="Calibri"/>
            </a:endParaRPr>
          </a:p>
          <a:p>
            <a:r>
              <a:rPr lang="en-US" dirty="0">
                <a:cs typeface="Calibri"/>
              </a:rPr>
              <a:t>To the right we see the average rewards for each agent. At every 25,000 seconds we change the direction of the traffic conditions. For example, from 0 to 25,000 seconds the traffic volume is larger in the N-&gt;S direction whereas from 25 – 50,000 seconds we see more traffic in the direction of W -&gt;E. </a:t>
            </a:r>
          </a:p>
          <a:p>
            <a:endParaRPr lang="en-US" dirty="0">
              <a:cs typeface="Calibri"/>
            </a:endParaRPr>
          </a:p>
          <a:p>
            <a:r>
              <a:rPr lang="en-US" dirty="0">
                <a:cs typeface="Calibri"/>
              </a:rPr>
              <a:t>All algorithms have maximized their rewards so we could say that all performed well. </a:t>
            </a:r>
          </a:p>
          <a:p>
            <a:endParaRPr lang="en-US" dirty="0">
              <a:cs typeface="Calibri"/>
            </a:endParaRPr>
          </a:p>
          <a:p>
            <a:r>
              <a:rPr lang="en-US" dirty="0">
                <a:cs typeface="Calibri"/>
              </a:rPr>
              <a:t>But having a look on the left plot we see the total waiting time of all vehicles in the </a:t>
            </a:r>
            <a:r>
              <a:rPr lang="en-US" dirty="0" err="1">
                <a:cs typeface="Calibri"/>
              </a:rPr>
              <a:t>roadnetwork</a:t>
            </a:r>
            <a:r>
              <a:rPr lang="en-US" dirty="0">
                <a:cs typeface="Calibri"/>
              </a:rPr>
              <a:t> and The performance now is much different. PPO outperforms the other two. DQN fail to handle the traffic changes. And A2C has a rather good performance but not as good as PPO.</a:t>
            </a:r>
          </a:p>
          <a:p>
            <a:endParaRPr lang="en-US" dirty="0">
              <a:cs typeface="Calibri"/>
            </a:endParaRPr>
          </a:p>
          <a:p>
            <a:r>
              <a:rPr lang="en-US" dirty="0">
                <a:cs typeface="Calibri"/>
              </a:rPr>
              <a:t>Running simulations for every algorithm we saw that A2C and DQN kept longer green phases corresponded to move-through traffic movements whereas PPO followed a more balanced strategy.</a:t>
            </a:r>
          </a:p>
        </p:txBody>
      </p:sp>
      <p:sp>
        <p:nvSpPr>
          <p:cNvPr id="4" name="Slide Number Placeholder 3"/>
          <p:cNvSpPr>
            <a:spLocks noGrp="1"/>
          </p:cNvSpPr>
          <p:nvPr>
            <p:ph type="sldNum" sz="quarter" idx="5"/>
          </p:nvPr>
        </p:nvSpPr>
        <p:spPr/>
        <p:txBody>
          <a:bodyPr/>
          <a:lstStyle/>
          <a:p>
            <a:fld id="{93AF990C-E000-4725-A8D5-51A169DD6C02}" type="slidenum">
              <a:rPr lang="en-US"/>
              <a:t>24</a:t>
            </a:fld>
            <a:endParaRPr lang="en-US"/>
          </a:p>
        </p:txBody>
      </p:sp>
    </p:spTree>
    <p:extLst>
      <p:ext uri="{BB962C8B-B14F-4D97-AF65-F5344CB8AC3E}">
        <p14:creationId xmlns:p14="http://schemas.microsoft.com/office/powerpoint/2010/main" val="270559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following slides present the results from the ensemble methods.</a:t>
            </a:r>
          </a:p>
          <a:p>
            <a:endParaRPr lang="en-US" dirty="0">
              <a:cs typeface="Calibri"/>
            </a:endParaRPr>
          </a:p>
          <a:p>
            <a:r>
              <a:rPr lang="en-US" dirty="0">
                <a:cs typeface="Calibri"/>
              </a:rPr>
              <a:t>Average voting didn't perform well in keeping low the total delay. Instead, it was worst than every other algorithm which definitely is not the goal of an ensemble method. At each traffic change the agent fails to adapt fast and thus we see very high values of delay. </a:t>
            </a:r>
          </a:p>
        </p:txBody>
      </p:sp>
      <p:sp>
        <p:nvSpPr>
          <p:cNvPr id="4" name="Slide Number Placeholder 3"/>
          <p:cNvSpPr>
            <a:spLocks noGrp="1"/>
          </p:cNvSpPr>
          <p:nvPr>
            <p:ph type="sldNum" sz="quarter" idx="5"/>
          </p:nvPr>
        </p:nvSpPr>
        <p:spPr/>
        <p:txBody>
          <a:bodyPr/>
          <a:lstStyle/>
          <a:p>
            <a:fld id="{93AF990C-E000-4725-A8D5-51A169DD6C02}" type="slidenum">
              <a:rPr lang="en-US"/>
              <a:t>25</a:t>
            </a:fld>
            <a:endParaRPr lang="en-US"/>
          </a:p>
        </p:txBody>
      </p:sp>
    </p:spTree>
    <p:extLst>
      <p:ext uri="{BB962C8B-B14F-4D97-AF65-F5344CB8AC3E}">
        <p14:creationId xmlns:p14="http://schemas.microsoft.com/office/powerpoint/2010/main" val="4118761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Moving on, Majority voting the hybrid version I mentioned before performs almost the same as its components. A possible reason for this is because we used only two agents and for most of the time the agents seem to agree thus the ensemble actually takes the same decisions as its components.</a:t>
            </a:r>
          </a:p>
        </p:txBody>
      </p:sp>
      <p:sp>
        <p:nvSpPr>
          <p:cNvPr id="4" name="Slide Number Placeholder 3"/>
          <p:cNvSpPr>
            <a:spLocks noGrp="1"/>
          </p:cNvSpPr>
          <p:nvPr>
            <p:ph type="sldNum" sz="quarter" idx="5"/>
          </p:nvPr>
        </p:nvSpPr>
        <p:spPr/>
        <p:txBody>
          <a:bodyPr/>
          <a:lstStyle/>
          <a:p>
            <a:fld id="{93AF990C-E000-4725-A8D5-51A169DD6C02}" type="slidenum">
              <a:rPr lang="en-US"/>
              <a:t>26</a:t>
            </a:fld>
            <a:endParaRPr lang="en-US"/>
          </a:p>
        </p:txBody>
      </p:sp>
    </p:spTree>
    <p:extLst>
      <p:ext uri="{BB962C8B-B14F-4D97-AF65-F5344CB8AC3E}">
        <p14:creationId xmlns:p14="http://schemas.microsoft.com/office/powerpoint/2010/main" val="1138699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cs typeface="Calibri"/>
              </a:rPr>
              <a:t>Transformed rank voting is better than average voting but still can not adapt well in some cases. We see a pick at around 50,000 seconds. At that time the system returns back to its initial conditions. But for most of the time the ensemble performs the same or better than its components.</a:t>
            </a:r>
            <a:endParaRPr lang="el-GR" dirty="0"/>
          </a:p>
        </p:txBody>
      </p:sp>
      <p:sp>
        <p:nvSpPr>
          <p:cNvPr id="4" name="Θέση αριθμού διαφάνειας 3"/>
          <p:cNvSpPr>
            <a:spLocks noGrp="1"/>
          </p:cNvSpPr>
          <p:nvPr>
            <p:ph type="sldNum" sz="quarter" idx="5"/>
          </p:nvPr>
        </p:nvSpPr>
        <p:spPr/>
        <p:txBody>
          <a:bodyPr/>
          <a:lstStyle/>
          <a:p>
            <a:fld id="{93AF990C-E000-4725-A8D5-51A169DD6C02}" type="slidenum">
              <a:rPr lang="el-GR" smtClean="0"/>
              <a:t>27</a:t>
            </a:fld>
            <a:endParaRPr lang="el-GR"/>
          </a:p>
        </p:txBody>
      </p:sp>
    </p:spTree>
    <p:extLst>
      <p:ext uri="{BB962C8B-B14F-4D97-AF65-F5344CB8AC3E}">
        <p14:creationId xmlns:p14="http://schemas.microsoft.com/office/powerpoint/2010/main" val="6225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And finally we ended our experiments with soft voting which seems to be the most promising approach because it has better performance than its composer algorithms and kept the time delays low enough.</a:t>
            </a:r>
            <a:endParaRPr lang="el-GR" dirty="0"/>
          </a:p>
        </p:txBody>
      </p:sp>
      <p:sp>
        <p:nvSpPr>
          <p:cNvPr id="4" name="Θέση αριθμού διαφάνειας 3"/>
          <p:cNvSpPr>
            <a:spLocks noGrp="1"/>
          </p:cNvSpPr>
          <p:nvPr>
            <p:ph type="sldNum" sz="quarter" idx="5"/>
          </p:nvPr>
        </p:nvSpPr>
        <p:spPr/>
        <p:txBody>
          <a:bodyPr/>
          <a:lstStyle/>
          <a:p>
            <a:fld id="{93AF990C-E000-4725-A8D5-51A169DD6C02}" type="slidenum">
              <a:rPr lang="el-GR" smtClean="0"/>
              <a:t>28</a:t>
            </a:fld>
            <a:endParaRPr lang="el-GR"/>
          </a:p>
        </p:txBody>
      </p:sp>
    </p:spTree>
    <p:extLst>
      <p:ext uri="{BB962C8B-B14F-4D97-AF65-F5344CB8AC3E}">
        <p14:creationId xmlns:p14="http://schemas.microsoft.com/office/powerpoint/2010/main" val="67085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In conclusion, the ensemble method following soft voting scheme increased algorithms performance and managed better the traffic signal. </a:t>
            </a:r>
          </a:p>
          <a:p>
            <a:endParaRPr lang="en-US" dirty="0"/>
          </a:p>
          <a:p>
            <a:r>
              <a:rPr lang="en-US" dirty="0"/>
              <a:t>Additionally, some conclusions came from the literature and other experiments that conducted but not included today is that for the ensemble to work better we need to use algorithms with different training policy methods and be as diverge as possible from each other. In this way we can exploit the advantages of every learned policy.</a:t>
            </a:r>
            <a:endParaRPr lang="el-GR" dirty="0"/>
          </a:p>
        </p:txBody>
      </p:sp>
      <p:sp>
        <p:nvSpPr>
          <p:cNvPr id="4" name="Θέση αριθμού διαφάνειας 3"/>
          <p:cNvSpPr>
            <a:spLocks noGrp="1"/>
          </p:cNvSpPr>
          <p:nvPr>
            <p:ph type="sldNum" sz="quarter" idx="5"/>
          </p:nvPr>
        </p:nvSpPr>
        <p:spPr/>
        <p:txBody>
          <a:bodyPr/>
          <a:lstStyle/>
          <a:p>
            <a:fld id="{93AF990C-E000-4725-A8D5-51A169DD6C02}" type="slidenum">
              <a:rPr lang="el-GR" smtClean="0"/>
              <a:t>30</a:t>
            </a:fld>
            <a:endParaRPr lang="el-GR"/>
          </a:p>
        </p:txBody>
      </p:sp>
    </p:spTree>
    <p:extLst>
      <p:ext uri="{BB962C8B-B14F-4D97-AF65-F5344CB8AC3E}">
        <p14:creationId xmlns:p14="http://schemas.microsoft.com/office/powerpoint/2010/main" val="75444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 dirty="0" err="1"/>
              <a:t>Traffic</a:t>
            </a:r>
            <a:r>
              <a:rPr lang="el" dirty="0"/>
              <a:t> </a:t>
            </a:r>
            <a:r>
              <a:rPr lang="el" dirty="0" err="1"/>
              <a:t>signal</a:t>
            </a:r>
            <a:r>
              <a:rPr lang="el" dirty="0"/>
              <a:t> </a:t>
            </a:r>
            <a:r>
              <a:rPr lang="el" dirty="0" err="1"/>
              <a:t>control</a:t>
            </a:r>
            <a:r>
              <a:rPr lang="el" dirty="0"/>
              <a:t> </a:t>
            </a:r>
            <a:r>
              <a:rPr lang="el" dirty="0" err="1"/>
              <a:t>systems</a:t>
            </a:r>
            <a:r>
              <a:rPr lang="el" dirty="0"/>
              <a:t> </a:t>
            </a:r>
            <a:r>
              <a:rPr lang="el" dirty="0" err="1"/>
              <a:t>are</a:t>
            </a:r>
            <a:r>
              <a:rPr lang="el" dirty="0"/>
              <a:t> </a:t>
            </a:r>
            <a:r>
              <a:rPr lang="el" dirty="0" err="1"/>
              <a:t>used</a:t>
            </a:r>
            <a:r>
              <a:rPr lang="el" dirty="0"/>
              <a:t> </a:t>
            </a:r>
            <a:r>
              <a:rPr lang="el" dirty="0" err="1"/>
              <a:t>to</a:t>
            </a:r>
            <a:r>
              <a:rPr lang="el" dirty="0"/>
              <a:t> </a:t>
            </a:r>
            <a:r>
              <a:rPr lang="el" dirty="0" err="1"/>
              <a:t>ensure</a:t>
            </a:r>
            <a:r>
              <a:rPr lang="el" dirty="0"/>
              <a:t> </a:t>
            </a:r>
            <a:r>
              <a:rPr lang="el" dirty="0" err="1"/>
              <a:t>safe</a:t>
            </a:r>
            <a:r>
              <a:rPr lang="el" dirty="0"/>
              <a:t> and </a:t>
            </a:r>
            <a:r>
              <a:rPr lang="el" dirty="0" err="1"/>
              <a:t>efficient</a:t>
            </a:r>
            <a:r>
              <a:rPr lang="el" dirty="0"/>
              <a:t> </a:t>
            </a:r>
            <a:r>
              <a:rPr lang="el" dirty="0" err="1"/>
              <a:t>movement</a:t>
            </a:r>
            <a:r>
              <a:rPr lang="el" dirty="0"/>
              <a:t> </a:t>
            </a:r>
            <a:r>
              <a:rPr lang="el" dirty="0" err="1"/>
              <a:t>at</a:t>
            </a:r>
            <a:r>
              <a:rPr lang="el" dirty="0"/>
              <a:t> </a:t>
            </a:r>
            <a:r>
              <a:rPr lang="el" dirty="0" err="1"/>
              <a:t>intersections</a:t>
            </a:r>
            <a:r>
              <a:rPr lang="el" dirty="0"/>
              <a:t>. </a:t>
            </a:r>
            <a:endParaRPr lang="en-US" dirty="0"/>
          </a:p>
          <a:p>
            <a:endParaRPr lang="el" dirty="0"/>
          </a:p>
          <a:p>
            <a:r>
              <a:rPr lang="el" dirty="0" err="1"/>
              <a:t>Depending</a:t>
            </a:r>
            <a:r>
              <a:rPr lang="el" dirty="0"/>
              <a:t> on the </a:t>
            </a:r>
            <a:r>
              <a:rPr lang="el" dirty="0" err="1"/>
              <a:t>road</a:t>
            </a:r>
            <a:r>
              <a:rPr lang="el" dirty="0"/>
              <a:t> </a:t>
            </a:r>
            <a:r>
              <a:rPr lang="el" dirty="0" err="1"/>
              <a:t>network</a:t>
            </a:r>
            <a:r>
              <a:rPr lang="el" dirty="0"/>
              <a:t> and the </a:t>
            </a:r>
            <a:r>
              <a:rPr lang="el" dirty="0" err="1"/>
              <a:t>intersection</a:t>
            </a:r>
            <a:r>
              <a:rPr lang="el" dirty="0"/>
              <a:t> </a:t>
            </a:r>
            <a:r>
              <a:rPr lang="el" dirty="0" err="1"/>
              <a:t>scale</a:t>
            </a:r>
            <a:r>
              <a:rPr lang="el" dirty="0"/>
              <a:t> </a:t>
            </a:r>
            <a:r>
              <a:rPr lang="el" dirty="0" err="1"/>
              <a:t>we</a:t>
            </a:r>
            <a:r>
              <a:rPr lang="el" dirty="0"/>
              <a:t> </a:t>
            </a:r>
            <a:r>
              <a:rPr lang="el" dirty="0" err="1"/>
              <a:t>might</a:t>
            </a:r>
            <a:r>
              <a:rPr lang="el" dirty="0"/>
              <a:t> </a:t>
            </a:r>
            <a:r>
              <a:rPr lang="el" dirty="0" err="1"/>
              <a:t>need</a:t>
            </a:r>
            <a:r>
              <a:rPr lang="el" dirty="0"/>
              <a:t> </a:t>
            </a:r>
            <a:r>
              <a:rPr lang="el" dirty="0" err="1"/>
              <a:t>to</a:t>
            </a:r>
            <a:r>
              <a:rPr lang="el" dirty="0"/>
              <a:t> </a:t>
            </a:r>
            <a:r>
              <a:rPr lang="el" dirty="0" err="1"/>
              <a:t>think</a:t>
            </a:r>
            <a:r>
              <a:rPr lang="el" dirty="0"/>
              <a:t> of the </a:t>
            </a:r>
            <a:r>
              <a:rPr lang="el" dirty="0" err="1"/>
              <a:t>yellow</a:t>
            </a:r>
            <a:r>
              <a:rPr lang="el" dirty="0"/>
              <a:t> </a:t>
            </a:r>
            <a:r>
              <a:rPr lang="el" dirty="0" err="1"/>
              <a:t>phase</a:t>
            </a:r>
            <a:r>
              <a:rPr lang="el" dirty="0"/>
              <a:t> </a:t>
            </a:r>
            <a:r>
              <a:rPr lang="el" dirty="0" err="1"/>
              <a:t>time</a:t>
            </a:r>
            <a:r>
              <a:rPr lang="el" dirty="0"/>
              <a:t>, the </a:t>
            </a:r>
            <a:r>
              <a:rPr lang="el" dirty="0" err="1"/>
              <a:t>interval</a:t>
            </a:r>
            <a:r>
              <a:rPr lang="el" dirty="0"/>
              <a:t> for </a:t>
            </a:r>
            <a:r>
              <a:rPr lang="el" dirty="0" err="1"/>
              <a:t>left</a:t>
            </a:r>
            <a:r>
              <a:rPr lang="el" dirty="0"/>
              <a:t> </a:t>
            </a:r>
            <a:r>
              <a:rPr lang="el" dirty="0" err="1"/>
              <a:t>turns</a:t>
            </a:r>
            <a:r>
              <a:rPr lang="el" dirty="0"/>
              <a:t> in </a:t>
            </a:r>
            <a:r>
              <a:rPr lang="el" dirty="0" err="1"/>
              <a:t>case</a:t>
            </a:r>
            <a:r>
              <a:rPr lang="el" dirty="0"/>
              <a:t> </a:t>
            </a:r>
            <a:r>
              <a:rPr lang="el" dirty="0" err="1"/>
              <a:t>they</a:t>
            </a:r>
            <a:r>
              <a:rPr lang="el" dirty="0"/>
              <a:t> </a:t>
            </a:r>
            <a:r>
              <a:rPr lang="el" dirty="0" err="1"/>
              <a:t>are</a:t>
            </a:r>
            <a:r>
              <a:rPr lang="el" dirty="0"/>
              <a:t> </a:t>
            </a:r>
            <a:r>
              <a:rPr lang="el" dirty="0" err="1"/>
              <a:t>permitted</a:t>
            </a:r>
            <a:r>
              <a:rPr lang="el" dirty="0"/>
              <a:t>, and the </a:t>
            </a:r>
            <a:r>
              <a:rPr lang="el" dirty="0" err="1"/>
              <a:t>minimum</a:t>
            </a:r>
            <a:r>
              <a:rPr lang="el" dirty="0"/>
              <a:t> </a:t>
            </a:r>
            <a:r>
              <a:rPr lang="el" dirty="0" err="1"/>
              <a:t>green</a:t>
            </a:r>
            <a:r>
              <a:rPr lang="el" dirty="0"/>
              <a:t> </a:t>
            </a:r>
            <a:r>
              <a:rPr lang="el" dirty="0" err="1"/>
              <a:t>phase</a:t>
            </a:r>
            <a:r>
              <a:rPr lang="el" dirty="0"/>
              <a:t> </a:t>
            </a:r>
            <a:r>
              <a:rPr lang="el" dirty="0" err="1"/>
              <a:t>duration</a:t>
            </a:r>
            <a:r>
              <a:rPr lang="el" dirty="0"/>
              <a:t>. </a:t>
            </a:r>
            <a:endParaRPr lang="en-US">
              <a:cs typeface="Calibri"/>
            </a:endParaRPr>
          </a:p>
          <a:p>
            <a:r>
              <a:rPr lang="el" dirty="0"/>
              <a:t> </a:t>
            </a:r>
            <a:endParaRPr lang="en-US" dirty="0"/>
          </a:p>
          <a:p>
            <a:pPr>
              <a:lnSpc>
                <a:spcPct val="114999"/>
              </a:lnSpc>
              <a:spcBef>
                <a:spcPts val="700"/>
              </a:spcBef>
            </a:pPr>
            <a:r>
              <a:rPr lang="el" dirty="0" err="1"/>
              <a:t>We</a:t>
            </a:r>
            <a:r>
              <a:rPr lang="el" dirty="0"/>
              <a:t> </a:t>
            </a:r>
            <a:r>
              <a:rPr lang="el" dirty="0" err="1"/>
              <a:t>evaluate</a:t>
            </a:r>
            <a:r>
              <a:rPr lang="el" dirty="0"/>
              <a:t> the </a:t>
            </a:r>
            <a:r>
              <a:rPr lang="el" dirty="0" err="1"/>
              <a:t>efficiency</a:t>
            </a:r>
            <a:r>
              <a:rPr lang="el" dirty="0"/>
              <a:t> of a </a:t>
            </a:r>
            <a:r>
              <a:rPr lang="el" dirty="0" err="1"/>
              <a:t>traffic</a:t>
            </a:r>
            <a:r>
              <a:rPr lang="el" dirty="0"/>
              <a:t> </a:t>
            </a:r>
            <a:r>
              <a:rPr lang="el" dirty="0" err="1"/>
              <a:t>signal</a:t>
            </a:r>
            <a:r>
              <a:rPr lang="el" dirty="0"/>
              <a:t> </a:t>
            </a:r>
            <a:r>
              <a:rPr lang="el" dirty="0" err="1"/>
              <a:t>by</a:t>
            </a:r>
            <a:r>
              <a:rPr lang="el" dirty="0"/>
              <a:t> </a:t>
            </a:r>
            <a:r>
              <a:rPr lang="el" dirty="0" err="1"/>
              <a:t>measuring</a:t>
            </a:r>
            <a:r>
              <a:rPr lang="el" dirty="0"/>
              <a:t> the </a:t>
            </a:r>
            <a:r>
              <a:rPr lang="el" dirty="0" err="1"/>
              <a:t>number</a:t>
            </a:r>
            <a:r>
              <a:rPr lang="el" dirty="0"/>
              <a:t> of </a:t>
            </a:r>
            <a:r>
              <a:rPr lang="el" dirty="0" err="1"/>
              <a:t>stops</a:t>
            </a:r>
            <a:r>
              <a:rPr lang="el" dirty="0"/>
              <a:t>, the </a:t>
            </a:r>
            <a:r>
              <a:rPr lang="el" dirty="0" err="1"/>
              <a:t>queue</a:t>
            </a:r>
            <a:r>
              <a:rPr lang="el" dirty="0"/>
              <a:t> </a:t>
            </a:r>
            <a:r>
              <a:rPr lang="el" dirty="0" err="1"/>
              <a:t>length</a:t>
            </a:r>
            <a:r>
              <a:rPr lang="el" dirty="0"/>
              <a:t> of </a:t>
            </a:r>
            <a:r>
              <a:rPr lang="el" dirty="0" err="1"/>
              <a:t>stopped</a:t>
            </a:r>
            <a:r>
              <a:rPr lang="el" dirty="0"/>
              <a:t> </a:t>
            </a:r>
            <a:r>
              <a:rPr lang="el" dirty="0" err="1"/>
              <a:t>vehicles</a:t>
            </a:r>
            <a:r>
              <a:rPr lang="el" dirty="0"/>
              <a:t> and the </a:t>
            </a:r>
            <a:r>
              <a:rPr lang="el" dirty="0" err="1"/>
              <a:t>travel</a:t>
            </a:r>
            <a:r>
              <a:rPr lang="el" dirty="0"/>
              <a:t> </a:t>
            </a:r>
            <a:r>
              <a:rPr lang="el" dirty="0" err="1"/>
              <a:t>time</a:t>
            </a:r>
            <a:r>
              <a:rPr lang="el" dirty="0"/>
              <a:t> in the </a:t>
            </a:r>
            <a:r>
              <a:rPr lang="el" dirty="0" err="1"/>
              <a:t>case</a:t>
            </a:r>
            <a:r>
              <a:rPr lang="el" dirty="0"/>
              <a:t> </a:t>
            </a:r>
            <a:r>
              <a:rPr lang="el" dirty="0" err="1"/>
              <a:t>we</a:t>
            </a:r>
            <a:r>
              <a:rPr lang="el" dirty="0"/>
              <a:t> </a:t>
            </a:r>
            <a:r>
              <a:rPr lang="el" dirty="0" err="1"/>
              <a:t>have</a:t>
            </a:r>
            <a:r>
              <a:rPr lang="el" dirty="0"/>
              <a:t> </a:t>
            </a:r>
            <a:r>
              <a:rPr lang="el" dirty="0" err="1"/>
              <a:t>multiple</a:t>
            </a:r>
            <a:r>
              <a:rPr lang="el" dirty="0"/>
              <a:t> </a:t>
            </a:r>
            <a:r>
              <a:rPr lang="el" dirty="0" err="1"/>
              <a:t>traffic</a:t>
            </a:r>
            <a:r>
              <a:rPr lang="el" dirty="0"/>
              <a:t> </a:t>
            </a:r>
            <a:r>
              <a:rPr lang="el" dirty="0" err="1"/>
              <a:t>signals</a:t>
            </a:r>
            <a:r>
              <a:rPr lang="el" dirty="0"/>
              <a:t>. </a:t>
            </a:r>
            <a:endParaRPr lang="en-US" dirty="0"/>
          </a:p>
        </p:txBody>
      </p:sp>
      <p:sp>
        <p:nvSpPr>
          <p:cNvPr id="4" name="Slide Number Placeholder 3"/>
          <p:cNvSpPr>
            <a:spLocks noGrp="1"/>
          </p:cNvSpPr>
          <p:nvPr>
            <p:ph type="sldNum" sz="quarter" idx="5"/>
          </p:nvPr>
        </p:nvSpPr>
        <p:spPr/>
        <p:txBody>
          <a:bodyPr/>
          <a:lstStyle/>
          <a:p>
            <a:fld id="{93AF990C-E000-4725-A8D5-51A169DD6C02}" type="slidenum">
              <a:rPr lang="en-US"/>
              <a:t>3</a:t>
            </a:fld>
            <a:endParaRPr lang="en-US"/>
          </a:p>
        </p:txBody>
      </p:sp>
    </p:spTree>
    <p:extLst>
      <p:ext uri="{BB962C8B-B14F-4D97-AF65-F5344CB8AC3E}">
        <p14:creationId xmlns:p14="http://schemas.microsoft.com/office/powerpoint/2010/main" val="676493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And finally, some plans for the future.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lot of room for improvement on this work and to this direction one could try to build an ensemble with more algorithms.  </a:t>
            </a:r>
          </a:p>
          <a:p>
            <a:endParaRPr lang="en-US" dirty="0"/>
          </a:p>
          <a:p>
            <a:r>
              <a:rPr lang="en-US" dirty="0" err="1"/>
              <a:t>Additonaly</a:t>
            </a:r>
            <a:r>
              <a:rPr lang="en-US" dirty="0"/>
              <a:t>, It would be very interesting to see if this approach is scalable, how well could it perform on multiple intersections where we need to consider of multi-agent coordination. Moreover, for me it is also interesting the development of an ensemble method that we will be able to train its policy, learning which composer policy to choose given specific observations.</a:t>
            </a:r>
          </a:p>
        </p:txBody>
      </p:sp>
      <p:sp>
        <p:nvSpPr>
          <p:cNvPr id="4" name="Θέση αριθμού διαφάνειας 3"/>
          <p:cNvSpPr>
            <a:spLocks noGrp="1"/>
          </p:cNvSpPr>
          <p:nvPr>
            <p:ph type="sldNum" sz="quarter" idx="5"/>
          </p:nvPr>
        </p:nvSpPr>
        <p:spPr/>
        <p:txBody>
          <a:bodyPr/>
          <a:lstStyle/>
          <a:p>
            <a:fld id="{93AF990C-E000-4725-A8D5-51A169DD6C02}" type="slidenum">
              <a:rPr lang="el-GR" smtClean="0"/>
              <a:t>31</a:t>
            </a:fld>
            <a:endParaRPr lang="el-GR"/>
          </a:p>
        </p:txBody>
      </p:sp>
    </p:spTree>
    <p:extLst>
      <p:ext uri="{BB962C8B-B14F-4D97-AF65-F5344CB8AC3E}">
        <p14:creationId xmlns:p14="http://schemas.microsoft.com/office/powerpoint/2010/main" val="91156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Bef>
                <a:spcPts val="700"/>
              </a:spcBef>
            </a:pPr>
            <a:r>
              <a:rPr lang="el" dirty="0" err="1"/>
              <a:t>So</a:t>
            </a:r>
            <a:r>
              <a:rPr lang="el" dirty="0"/>
              <a:t>, in </a:t>
            </a:r>
            <a:r>
              <a:rPr lang="el" dirty="0" err="1"/>
              <a:t>what</a:t>
            </a:r>
            <a:r>
              <a:rPr lang="el" dirty="0"/>
              <a:t> </a:t>
            </a:r>
            <a:r>
              <a:rPr lang="el" dirty="0" err="1"/>
              <a:t>ways</a:t>
            </a:r>
            <a:r>
              <a:rPr lang="el" dirty="0"/>
              <a:t> </a:t>
            </a:r>
            <a:r>
              <a:rPr lang="el" dirty="0" err="1"/>
              <a:t>do</a:t>
            </a:r>
            <a:r>
              <a:rPr lang="el" dirty="0"/>
              <a:t> </a:t>
            </a:r>
            <a:r>
              <a:rPr lang="el" dirty="0" err="1"/>
              <a:t>we</a:t>
            </a:r>
            <a:r>
              <a:rPr lang="el" dirty="0"/>
              <a:t> </a:t>
            </a:r>
            <a:r>
              <a:rPr lang="el" dirty="0" err="1"/>
              <a:t>handle</a:t>
            </a:r>
            <a:r>
              <a:rPr lang="el" dirty="0"/>
              <a:t> </a:t>
            </a:r>
            <a:r>
              <a:rPr lang="el" dirty="0" err="1"/>
              <a:t>traffic</a:t>
            </a:r>
            <a:r>
              <a:rPr lang="el" dirty="0"/>
              <a:t> </a:t>
            </a:r>
            <a:r>
              <a:rPr lang="el" dirty="0" err="1"/>
              <a:t>light</a:t>
            </a:r>
            <a:r>
              <a:rPr lang="el" dirty="0"/>
              <a:t> </a:t>
            </a:r>
            <a:r>
              <a:rPr lang="el" dirty="0" err="1"/>
              <a:t>management</a:t>
            </a:r>
            <a:r>
              <a:rPr lang="el" dirty="0"/>
              <a:t> </a:t>
            </a:r>
            <a:r>
              <a:rPr lang="el" dirty="0" err="1"/>
              <a:t>today</a:t>
            </a:r>
            <a:r>
              <a:rPr lang="el" dirty="0"/>
              <a:t>?</a:t>
            </a:r>
            <a:endParaRPr lang="en-US" dirty="0"/>
          </a:p>
          <a:p>
            <a:pPr>
              <a:lnSpc>
                <a:spcPct val="114999"/>
              </a:lnSpc>
              <a:spcBef>
                <a:spcPts val="700"/>
              </a:spcBef>
            </a:pPr>
            <a:endParaRPr lang="el" dirty="0"/>
          </a:p>
          <a:p>
            <a:pPr>
              <a:lnSpc>
                <a:spcPct val="114999"/>
              </a:lnSpc>
              <a:spcBef>
                <a:spcPts val="700"/>
              </a:spcBef>
            </a:pPr>
            <a:r>
              <a:rPr lang="el" dirty="0" err="1"/>
              <a:t>Conventional</a:t>
            </a:r>
            <a:r>
              <a:rPr lang="el" dirty="0"/>
              <a:t> </a:t>
            </a:r>
            <a:r>
              <a:rPr lang="el" dirty="0" err="1"/>
              <a:t>traffic</a:t>
            </a:r>
            <a:r>
              <a:rPr lang="el" dirty="0"/>
              <a:t> </a:t>
            </a:r>
            <a:r>
              <a:rPr lang="el" dirty="0" err="1"/>
              <a:t>signal</a:t>
            </a:r>
            <a:r>
              <a:rPr lang="el" dirty="0"/>
              <a:t> </a:t>
            </a:r>
            <a:r>
              <a:rPr lang="el" dirty="0" err="1"/>
              <a:t>control</a:t>
            </a:r>
            <a:r>
              <a:rPr lang="el" dirty="0"/>
              <a:t> </a:t>
            </a:r>
            <a:r>
              <a:rPr lang="el" dirty="0" err="1"/>
              <a:t>methods</a:t>
            </a:r>
            <a:r>
              <a:rPr lang="el" dirty="0"/>
              <a:t> </a:t>
            </a:r>
            <a:r>
              <a:rPr lang="el" dirty="0" err="1"/>
              <a:t>are</a:t>
            </a:r>
            <a:r>
              <a:rPr lang="el" dirty="0"/>
              <a:t> </a:t>
            </a:r>
            <a:r>
              <a:rPr lang="el" dirty="0" err="1"/>
              <a:t>fixed-time</a:t>
            </a:r>
            <a:r>
              <a:rPr lang="el" dirty="0"/>
              <a:t>, </a:t>
            </a:r>
            <a:r>
              <a:rPr lang="el" dirty="0" err="1"/>
              <a:t>actuated</a:t>
            </a:r>
            <a:r>
              <a:rPr lang="el" dirty="0"/>
              <a:t>, and </a:t>
            </a:r>
            <a:r>
              <a:rPr lang="el" dirty="0" err="1"/>
              <a:t>adaptive</a:t>
            </a:r>
            <a:r>
              <a:rPr lang="el" dirty="0"/>
              <a:t> </a:t>
            </a:r>
            <a:r>
              <a:rPr lang="el" dirty="0" err="1"/>
              <a:t>control</a:t>
            </a:r>
            <a:r>
              <a:rPr lang="el" dirty="0"/>
              <a:t>.</a:t>
            </a:r>
            <a:endParaRPr lang="en-US" dirty="0"/>
          </a:p>
          <a:p>
            <a:pPr>
              <a:lnSpc>
                <a:spcPct val="114999"/>
              </a:lnSpc>
              <a:spcBef>
                <a:spcPts val="700"/>
              </a:spcBef>
            </a:pPr>
            <a:endParaRPr lang="el" dirty="0"/>
          </a:p>
          <a:p>
            <a:pPr>
              <a:lnSpc>
                <a:spcPct val="114999"/>
              </a:lnSpc>
              <a:spcBef>
                <a:spcPts val="700"/>
              </a:spcBef>
              <a:spcAft>
                <a:spcPts val="700"/>
              </a:spcAft>
            </a:pPr>
            <a:r>
              <a:rPr lang="el" dirty="0"/>
              <a:t>In </a:t>
            </a:r>
            <a:r>
              <a:rPr lang="el" dirty="0" err="1"/>
              <a:t>small</a:t>
            </a:r>
            <a:r>
              <a:rPr lang="el" dirty="0"/>
              <a:t> </a:t>
            </a:r>
            <a:r>
              <a:rPr lang="el" dirty="0" err="1"/>
              <a:t>regions</a:t>
            </a:r>
            <a:r>
              <a:rPr lang="el" dirty="0"/>
              <a:t> </a:t>
            </a:r>
            <a:r>
              <a:rPr lang="el" dirty="0" err="1"/>
              <a:t>or</a:t>
            </a:r>
            <a:r>
              <a:rPr lang="el" dirty="0"/>
              <a:t> on </a:t>
            </a:r>
            <a:r>
              <a:rPr lang="el" dirty="0" err="1"/>
              <a:t>single</a:t>
            </a:r>
            <a:r>
              <a:rPr lang="el" dirty="0"/>
              <a:t> </a:t>
            </a:r>
            <a:r>
              <a:rPr lang="el" dirty="0" err="1"/>
              <a:t>intersections</a:t>
            </a:r>
            <a:r>
              <a:rPr lang="el" dirty="0"/>
              <a:t> the </a:t>
            </a:r>
            <a:r>
              <a:rPr lang="el" dirty="0" err="1"/>
              <a:t>most</a:t>
            </a:r>
            <a:r>
              <a:rPr lang="el" dirty="0"/>
              <a:t> </a:t>
            </a:r>
            <a:r>
              <a:rPr lang="el" dirty="0" err="1"/>
              <a:t>common</a:t>
            </a:r>
            <a:r>
              <a:rPr lang="el" dirty="0"/>
              <a:t> </a:t>
            </a:r>
            <a:r>
              <a:rPr lang="el" dirty="0" err="1"/>
              <a:t>control</a:t>
            </a:r>
            <a:r>
              <a:rPr lang="el" dirty="0"/>
              <a:t> </a:t>
            </a:r>
            <a:r>
              <a:rPr lang="el" dirty="0" err="1"/>
              <a:t>is</a:t>
            </a:r>
            <a:r>
              <a:rPr lang="el" dirty="0"/>
              <a:t> the </a:t>
            </a:r>
            <a:r>
              <a:rPr lang="el" dirty="0" err="1"/>
              <a:t>fixed-time</a:t>
            </a:r>
            <a:r>
              <a:rPr lang="el" dirty="0"/>
              <a:t>. </a:t>
            </a:r>
            <a:endParaRPr lang="en-US" dirty="0"/>
          </a:p>
          <a:p>
            <a:pPr>
              <a:lnSpc>
                <a:spcPct val="114999"/>
              </a:lnSpc>
              <a:spcBef>
                <a:spcPts val="700"/>
              </a:spcBef>
              <a:spcAft>
                <a:spcPts val="700"/>
              </a:spcAft>
            </a:pPr>
            <a:endParaRPr lang="el" dirty="0"/>
          </a:p>
          <a:p>
            <a:pPr>
              <a:lnSpc>
                <a:spcPct val="114999"/>
              </a:lnSpc>
              <a:spcBef>
                <a:spcPts val="700"/>
              </a:spcBef>
              <a:spcAft>
                <a:spcPts val="700"/>
              </a:spcAft>
            </a:pPr>
            <a:r>
              <a:rPr lang="el" dirty="0" err="1"/>
              <a:t>As</a:t>
            </a:r>
            <a:r>
              <a:rPr lang="el" dirty="0"/>
              <a:t> the </a:t>
            </a:r>
            <a:r>
              <a:rPr lang="el" dirty="0" err="1"/>
              <a:t>name</a:t>
            </a:r>
            <a:r>
              <a:rPr lang="el" dirty="0"/>
              <a:t> </a:t>
            </a:r>
            <a:r>
              <a:rPr lang="el" dirty="0" err="1"/>
              <a:t>declares</a:t>
            </a:r>
            <a:r>
              <a:rPr lang="el" dirty="0"/>
              <a:t> in </a:t>
            </a:r>
            <a:r>
              <a:rPr lang="el" dirty="0" err="1"/>
              <a:t>fixed-time</a:t>
            </a:r>
            <a:r>
              <a:rPr lang="el" dirty="0"/>
              <a:t> </a:t>
            </a:r>
            <a:r>
              <a:rPr lang="el" dirty="0" err="1"/>
              <a:t>control</a:t>
            </a:r>
            <a:r>
              <a:rPr lang="el" dirty="0"/>
              <a:t> the </a:t>
            </a:r>
            <a:r>
              <a:rPr lang="el" dirty="0" err="1"/>
              <a:t>timing</a:t>
            </a:r>
            <a:r>
              <a:rPr lang="el" dirty="0"/>
              <a:t> </a:t>
            </a:r>
            <a:r>
              <a:rPr lang="el" dirty="0" err="1"/>
              <a:t>plans</a:t>
            </a:r>
            <a:r>
              <a:rPr lang="el" dirty="0"/>
              <a:t> </a:t>
            </a:r>
            <a:r>
              <a:rPr lang="el" dirty="0" err="1"/>
              <a:t>are</a:t>
            </a:r>
            <a:r>
              <a:rPr lang="el" dirty="0"/>
              <a:t> </a:t>
            </a:r>
            <a:r>
              <a:rPr lang="el" dirty="0" err="1"/>
              <a:t>set</a:t>
            </a:r>
            <a:r>
              <a:rPr lang="el" dirty="0"/>
              <a:t> </a:t>
            </a:r>
            <a:r>
              <a:rPr lang="el" dirty="0" err="1"/>
              <a:t>with</a:t>
            </a:r>
            <a:r>
              <a:rPr lang="el" dirty="0"/>
              <a:t> </a:t>
            </a:r>
            <a:r>
              <a:rPr lang="el" dirty="0" err="1"/>
              <a:t>fixed-time</a:t>
            </a:r>
            <a:r>
              <a:rPr lang="el" dirty="0"/>
              <a:t> </a:t>
            </a:r>
            <a:r>
              <a:rPr lang="el" dirty="0" err="1"/>
              <a:t>traffic</a:t>
            </a:r>
            <a:r>
              <a:rPr lang="el" dirty="0"/>
              <a:t> </a:t>
            </a:r>
            <a:r>
              <a:rPr lang="el" dirty="0" err="1"/>
              <a:t>signal</a:t>
            </a:r>
            <a:r>
              <a:rPr lang="el" dirty="0"/>
              <a:t> </a:t>
            </a:r>
            <a:r>
              <a:rPr lang="el" dirty="0" err="1"/>
              <a:t>cycles</a:t>
            </a:r>
            <a:r>
              <a:rPr lang="el" dirty="0"/>
              <a:t> </a:t>
            </a:r>
            <a:r>
              <a:rPr lang="el" dirty="0" err="1"/>
              <a:t>without</a:t>
            </a:r>
            <a:r>
              <a:rPr lang="el" dirty="0"/>
              <a:t> </a:t>
            </a:r>
            <a:r>
              <a:rPr lang="el" dirty="0" err="1"/>
              <a:t>adjustment</a:t>
            </a:r>
            <a:r>
              <a:rPr lang="el" dirty="0"/>
              <a:t> </a:t>
            </a:r>
            <a:r>
              <a:rPr lang="el" dirty="0" err="1"/>
              <a:t>to</a:t>
            </a:r>
            <a:r>
              <a:rPr lang="el" dirty="0"/>
              <a:t> the </a:t>
            </a:r>
            <a:r>
              <a:rPr lang="el" dirty="0" err="1"/>
              <a:t>traffic</a:t>
            </a:r>
            <a:r>
              <a:rPr lang="el" dirty="0"/>
              <a:t> </a:t>
            </a:r>
            <a:r>
              <a:rPr lang="el" dirty="0" err="1"/>
              <a:t>demand</a:t>
            </a:r>
            <a:r>
              <a:rPr lang="el" dirty="0"/>
              <a:t>. Common </a:t>
            </a:r>
            <a:r>
              <a:rPr lang="el" dirty="0" err="1"/>
              <a:t>practices</a:t>
            </a:r>
            <a:r>
              <a:rPr lang="el" dirty="0"/>
              <a:t> </a:t>
            </a:r>
            <a:r>
              <a:rPr lang="el" dirty="0" err="1"/>
              <a:t>to</a:t>
            </a:r>
            <a:r>
              <a:rPr lang="el" dirty="0"/>
              <a:t> </a:t>
            </a:r>
            <a:r>
              <a:rPr lang="el" dirty="0" err="1"/>
              <a:t>configure</a:t>
            </a:r>
            <a:r>
              <a:rPr lang="el" dirty="0"/>
              <a:t> </a:t>
            </a:r>
            <a:r>
              <a:rPr lang="el" dirty="0" err="1"/>
              <a:t>fixed-time</a:t>
            </a:r>
            <a:r>
              <a:rPr lang="el" dirty="0"/>
              <a:t> </a:t>
            </a:r>
            <a:r>
              <a:rPr lang="el" dirty="0" err="1"/>
              <a:t>settings</a:t>
            </a:r>
            <a:r>
              <a:rPr lang="el" dirty="0"/>
              <a:t> </a:t>
            </a:r>
            <a:r>
              <a:rPr lang="el" dirty="0" err="1"/>
              <a:t>are</a:t>
            </a:r>
            <a:r>
              <a:rPr lang="el" dirty="0"/>
              <a:t> </a:t>
            </a:r>
            <a:r>
              <a:rPr lang="el" dirty="0" err="1"/>
              <a:t>pre-timed</a:t>
            </a:r>
            <a:r>
              <a:rPr lang="el" dirty="0"/>
              <a:t> </a:t>
            </a:r>
            <a:r>
              <a:rPr lang="el" dirty="0" err="1"/>
              <a:t>cycle</a:t>
            </a:r>
            <a:r>
              <a:rPr lang="el" dirty="0"/>
              <a:t> </a:t>
            </a:r>
            <a:r>
              <a:rPr lang="el" dirty="0" err="1"/>
              <a:t>length</a:t>
            </a:r>
            <a:r>
              <a:rPr lang="el" dirty="0"/>
              <a:t>, </a:t>
            </a:r>
            <a:r>
              <a:rPr lang="el" dirty="0" err="1"/>
              <a:t>fixed</a:t>
            </a:r>
            <a:r>
              <a:rPr lang="el" dirty="0"/>
              <a:t> </a:t>
            </a:r>
            <a:r>
              <a:rPr lang="el" dirty="0" err="1"/>
              <a:t>cycle-based</a:t>
            </a:r>
            <a:r>
              <a:rPr lang="el" dirty="0"/>
              <a:t> </a:t>
            </a:r>
            <a:r>
              <a:rPr lang="el" dirty="0" err="1"/>
              <a:t>phase</a:t>
            </a:r>
            <a:r>
              <a:rPr lang="el" dirty="0"/>
              <a:t> </a:t>
            </a:r>
            <a:r>
              <a:rPr lang="el" dirty="0" err="1"/>
              <a:t>sequence</a:t>
            </a:r>
            <a:r>
              <a:rPr lang="el" dirty="0"/>
              <a:t>, and </a:t>
            </a:r>
            <a:r>
              <a:rPr lang="el" dirty="0" err="1"/>
              <a:t>phase</a:t>
            </a:r>
            <a:r>
              <a:rPr lang="el" dirty="0"/>
              <a:t> </a:t>
            </a:r>
            <a:r>
              <a:rPr lang="el" dirty="0" err="1"/>
              <a:t>split</a:t>
            </a:r>
            <a:r>
              <a:rPr lang="el" dirty="0"/>
              <a:t>. </a:t>
            </a:r>
            <a:endParaRPr lang="en-US" dirty="0"/>
          </a:p>
          <a:p>
            <a:pPr>
              <a:lnSpc>
                <a:spcPct val="114999"/>
              </a:lnSpc>
              <a:spcBef>
                <a:spcPts val="700"/>
              </a:spcBef>
              <a:spcAft>
                <a:spcPts val="700"/>
              </a:spcAft>
            </a:pPr>
            <a:endParaRPr lang="el" dirty="0"/>
          </a:p>
          <a:p>
            <a:pPr>
              <a:lnSpc>
                <a:spcPct val="114999"/>
              </a:lnSpc>
              <a:spcBef>
                <a:spcPts val="700"/>
              </a:spcBef>
              <a:spcAft>
                <a:spcPts val="700"/>
              </a:spcAft>
            </a:pPr>
            <a:r>
              <a:rPr lang="el" dirty="0" err="1"/>
              <a:t>Fixed-time</a:t>
            </a:r>
            <a:r>
              <a:rPr lang="el" dirty="0"/>
              <a:t> </a:t>
            </a:r>
            <a:r>
              <a:rPr lang="el" dirty="0" err="1"/>
              <a:t>control</a:t>
            </a:r>
            <a:r>
              <a:rPr lang="el" dirty="0"/>
              <a:t> </a:t>
            </a:r>
            <a:r>
              <a:rPr lang="el" dirty="0" err="1"/>
              <a:t>can</a:t>
            </a:r>
            <a:r>
              <a:rPr lang="el" dirty="0"/>
              <a:t> </a:t>
            </a:r>
            <a:r>
              <a:rPr lang="el" dirty="0" err="1"/>
              <a:t>not</a:t>
            </a:r>
            <a:r>
              <a:rPr lang="el" dirty="0"/>
              <a:t> </a:t>
            </a:r>
            <a:r>
              <a:rPr lang="el" dirty="0" err="1"/>
              <a:t>adapt</a:t>
            </a:r>
            <a:r>
              <a:rPr lang="el" dirty="0"/>
              <a:t> </a:t>
            </a:r>
            <a:r>
              <a:rPr lang="el" dirty="0" err="1"/>
              <a:t>to</a:t>
            </a:r>
            <a:r>
              <a:rPr lang="el" dirty="0"/>
              <a:t> </a:t>
            </a:r>
            <a:r>
              <a:rPr lang="el" dirty="0" err="1"/>
              <a:t>traffic</a:t>
            </a:r>
            <a:r>
              <a:rPr lang="el" dirty="0"/>
              <a:t> </a:t>
            </a:r>
            <a:r>
              <a:rPr lang="el" dirty="0" err="1"/>
              <a:t>changes</a:t>
            </a:r>
            <a:r>
              <a:rPr lang="el" dirty="0"/>
              <a:t> and </a:t>
            </a:r>
            <a:r>
              <a:rPr lang="el" dirty="0" err="1"/>
              <a:t>this</a:t>
            </a:r>
            <a:r>
              <a:rPr lang="el" dirty="0"/>
              <a:t> </a:t>
            </a:r>
            <a:r>
              <a:rPr lang="el" dirty="0" err="1"/>
              <a:t>makes</a:t>
            </a:r>
            <a:r>
              <a:rPr lang="el" dirty="0"/>
              <a:t> </a:t>
            </a:r>
            <a:r>
              <a:rPr lang="el" dirty="0" err="1"/>
              <a:t>it</a:t>
            </a:r>
            <a:r>
              <a:rPr lang="el" dirty="0"/>
              <a:t> </a:t>
            </a:r>
            <a:r>
              <a:rPr lang="el" dirty="0" err="1"/>
              <a:t>significant</a:t>
            </a:r>
            <a:r>
              <a:rPr lang="el" dirty="0"/>
              <a:t> </a:t>
            </a:r>
            <a:r>
              <a:rPr lang="el" dirty="0" err="1"/>
              <a:t>inefficient</a:t>
            </a:r>
            <a:r>
              <a:rPr lang="el" dirty="0"/>
              <a:t>.</a:t>
            </a:r>
            <a:endParaRPr lang="en-US"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4</a:t>
            </a:fld>
            <a:endParaRPr lang="en-US"/>
          </a:p>
        </p:txBody>
      </p:sp>
    </p:spTree>
    <p:extLst>
      <p:ext uri="{BB962C8B-B14F-4D97-AF65-F5344CB8AC3E}">
        <p14:creationId xmlns:p14="http://schemas.microsoft.com/office/powerpoint/2010/main" val="216635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pPr>
            <a:r>
              <a:rPr lang="el" dirty="0" err="1"/>
              <a:t>Actuated</a:t>
            </a:r>
            <a:r>
              <a:rPr lang="el" dirty="0"/>
              <a:t> </a:t>
            </a:r>
            <a:r>
              <a:rPr lang="el" dirty="0" err="1"/>
              <a:t>control</a:t>
            </a:r>
            <a:r>
              <a:rPr lang="el" dirty="0"/>
              <a:t> </a:t>
            </a:r>
            <a:r>
              <a:rPr lang="el" dirty="0" err="1"/>
              <a:t>uses</a:t>
            </a:r>
            <a:r>
              <a:rPr lang="el" dirty="0"/>
              <a:t> </a:t>
            </a:r>
            <a:r>
              <a:rPr lang="el" dirty="0" err="1"/>
              <a:t>sensors</a:t>
            </a:r>
            <a:r>
              <a:rPr lang="el" dirty="0"/>
              <a:t> </a:t>
            </a:r>
            <a:r>
              <a:rPr lang="el" dirty="0" err="1"/>
              <a:t>to</a:t>
            </a:r>
            <a:r>
              <a:rPr lang="el" dirty="0"/>
              <a:t> </a:t>
            </a:r>
            <a:r>
              <a:rPr lang="el" dirty="0" err="1"/>
              <a:t>determine</a:t>
            </a:r>
            <a:r>
              <a:rPr lang="el" dirty="0"/>
              <a:t> </a:t>
            </a:r>
            <a:r>
              <a:rPr lang="el" dirty="0" err="1"/>
              <a:t>which</a:t>
            </a:r>
            <a:r>
              <a:rPr lang="el" dirty="0"/>
              <a:t> </a:t>
            </a:r>
            <a:r>
              <a:rPr lang="el" dirty="0" err="1"/>
              <a:t>phase</a:t>
            </a:r>
            <a:r>
              <a:rPr lang="el" dirty="0"/>
              <a:t> </a:t>
            </a:r>
            <a:r>
              <a:rPr lang="el" dirty="0" err="1"/>
              <a:t>will</a:t>
            </a:r>
            <a:r>
              <a:rPr lang="el" dirty="0"/>
              <a:t> </a:t>
            </a:r>
            <a:r>
              <a:rPr lang="el" dirty="0" err="1"/>
              <a:t>activate</a:t>
            </a:r>
            <a:r>
              <a:rPr lang="el" dirty="0"/>
              <a:t>. </a:t>
            </a:r>
            <a:endParaRPr lang="en-US" dirty="0"/>
          </a:p>
          <a:p>
            <a:pPr>
              <a:lnSpc>
                <a:spcPct val="114999"/>
              </a:lnSpc>
            </a:pPr>
            <a:endParaRPr lang="el" dirty="0"/>
          </a:p>
          <a:p>
            <a:pPr>
              <a:lnSpc>
                <a:spcPct val="114999"/>
              </a:lnSpc>
            </a:pPr>
            <a:r>
              <a:rPr lang="el" dirty="0" err="1"/>
              <a:t>We</a:t>
            </a:r>
            <a:r>
              <a:rPr lang="el" dirty="0"/>
              <a:t> </a:t>
            </a:r>
            <a:r>
              <a:rPr lang="el" dirty="0" err="1"/>
              <a:t>meet</a:t>
            </a:r>
            <a:r>
              <a:rPr lang="el" dirty="0"/>
              <a:t> </a:t>
            </a:r>
            <a:r>
              <a:rPr lang="el" dirty="0" err="1"/>
              <a:t>three</a:t>
            </a:r>
            <a:r>
              <a:rPr lang="el" dirty="0"/>
              <a:t> </a:t>
            </a:r>
            <a:r>
              <a:rPr lang="el" dirty="0" err="1"/>
              <a:t>forms</a:t>
            </a:r>
            <a:r>
              <a:rPr lang="el" dirty="0"/>
              <a:t> of </a:t>
            </a:r>
            <a:r>
              <a:rPr lang="el" dirty="0" err="1"/>
              <a:t>actuated</a:t>
            </a:r>
            <a:r>
              <a:rPr lang="el" dirty="0"/>
              <a:t> </a:t>
            </a:r>
            <a:r>
              <a:rPr lang="el" dirty="0" err="1"/>
              <a:t>control</a:t>
            </a:r>
            <a:r>
              <a:rPr lang="el" dirty="0"/>
              <a:t>:</a:t>
            </a:r>
            <a:endParaRPr lang="en-US" dirty="0">
              <a:cs typeface="Calibri"/>
            </a:endParaRPr>
          </a:p>
          <a:p>
            <a:pPr marL="457200" indent="-298450">
              <a:lnSpc>
                <a:spcPct val="114999"/>
              </a:lnSpc>
              <a:buFont typeface="Arial,Sans-Serif"/>
              <a:buChar char="●"/>
            </a:pPr>
            <a:r>
              <a:rPr lang="el" dirty="0" err="1"/>
              <a:t>Semi-Actuated</a:t>
            </a:r>
            <a:r>
              <a:rPr lang="el" dirty="0"/>
              <a:t> </a:t>
            </a:r>
            <a:r>
              <a:rPr lang="el" dirty="0" err="1"/>
              <a:t>is</a:t>
            </a:r>
            <a:r>
              <a:rPr lang="el" dirty="0"/>
              <a:t> </a:t>
            </a:r>
            <a:r>
              <a:rPr lang="el" dirty="0" err="1"/>
              <a:t>when</a:t>
            </a:r>
            <a:r>
              <a:rPr lang="el" dirty="0"/>
              <a:t> the </a:t>
            </a:r>
            <a:r>
              <a:rPr lang="el" dirty="0" err="1"/>
              <a:t>sensors</a:t>
            </a:r>
            <a:r>
              <a:rPr lang="el" dirty="0"/>
              <a:t> </a:t>
            </a:r>
            <a:r>
              <a:rPr lang="el" dirty="0" err="1"/>
              <a:t>are</a:t>
            </a:r>
            <a:r>
              <a:rPr lang="el" dirty="0"/>
              <a:t> </a:t>
            </a:r>
            <a:r>
              <a:rPr lang="el" dirty="0" err="1"/>
              <a:t>only</a:t>
            </a:r>
            <a:r>
              <a:rPr lang="el" dirty="0"/>
              <a:t> in the </a:t>
            </a:r>
            <a:r>
              <a:rPr lang="el" dirty="0" err="1"/>
              <a:t>direction</a:t>
            </a:r>
            <a:r>
              <a:rPr lang="el" dirty="0"/>
              <a:t> of the </a:t>
            </a:r>
            <a:r>
              <a:rPr lang="el" dirty="0" err="1"/>
              <a:t>side</a:t>
            </a:r>
            <a:r>
              <a:rPr lang="el" dirty="0"/>
              <a:t> </a:t>
            </a:r>
            <a:r>
              <a:rPr lang="el" dirty="0" err="1"/>
              <a:t>streets</a:t>
            </a:r>
            <a:r>
              <a:rPr lang="el" dirty="0"/>
              <a:t>. The </a:t>
            </a:r>
            <a:r>
              <a:rPr lang="el" dirty="0" err="1"/>
              <a:t>side</a:t>
            </a:r>
            <a:r>
              <a:rPr lang="el" dirty="0"/>
              <a:t> </a:t>
            </a:r>
            <a:r>
              <a:rPr lang="el" dirty="0" err="1"/>
              <a:t>streets</a:t>
            </a:r>
            <a:r>
              <a:rPr lang="el" dirty="0"/>
              <a:t> </a:t>
            </a:r>
            <a:r>
              <a:rPr lang="el" dirty="0" err="1"/>
              <a:t>default</a:t>
            </a:r>
            <a:r>
              <a:rPr lang="el" dirty="0"/>
              <a:t> </a:t>
            </a:r>
            <a:r>
              <a:rPr lang="el" dirty="0" err="1"/>
              <a:t>to</a:t>
            </a:r>
            <a:r>
              <a:rPr lang="el" dirty="0"/>
              <a:t> </a:t>
            </a:r>
            <a:r>
              <a:rPr lang="el" dirty="0" err="1"/>
              <a:t>red</a:t>
            </a:r>
            <a:r>
              <a:rPr lang="el" dirty="0"/>
              <a:t> and </a:t>
            </a:r>
            <a:r>
              <a:rPr lang="el" dirty="0" err="1"/>
              <a:t>only</a:t>
            </a:r>
            <a:r>
              <a:rPr lang="el" dirty="0"/>
              <a:t> </a:t>
            </a:r>
            <a:r>
              <a:rPr lang="el" dirty="0" err="1"/>
              <a:t>turn</a:t>
            </a:r>
            <a:r>
              <a:rPr lang="el" dirty="0"/>
              <a:t> </a:t>
            </a:r>
            <a:r>
              <a:rPr lang="el" dirty="0" err="1"/>
              <a:t>green</a:t>
            </a:r>
            <a:r>
              <a:rPr lang="el" dirty="0"/>
              <a:t> </a:t>
            </a:r>
            <a:r>
              <a:rPr lang="el" dirty="0" err="1"/>
              <a:t>when</a:t>
            </a:r>
            <a:r>
              <a:rPr lang="el" dirty="0"/>
              <a:t> a </a:t>
            </a:r>
            <a:r>
              <a:rPr lang="el" dirty="0" err="1"/>
              <a:t>vehicle</a:t>
            </a:r>
            <a:r>
              <a:rPr lang="el" dirty="0"/>
              <a:t> </a:t>
            </a:r>
            <a:r>
              <a:rPr lang="el" dirty="0" err="1"/>
              <a:t>is</a:t>
            </a:r>
            <a:r>
              <a:rPr lang="el" dirty="0"/>
              <a:t> </a:t>
            </a:r>
            <a:r>
              <a:rPr lang="el" dirty="0" err="1"/>
              <a:t>detected</a:t>
            </a:r>
            <a:r>
              <a:rPr lang="el" dirty="0"/>
              <a:t> </a:t>
            </a:r>
            <a:r>
              <a:rPr lang="el" dirty="0" err="1"/>
              <a:t>by</a:t>
            </a:r>
            <a:r>
              <a:rPr lang="el" dirty="0"/>
              <a:t> the </a:t>
            </a:r>
            <a:r>
              <a:rPr lang="el" dirty="0" err="1"/>
              <a:t>sensor</a:t>
            </a:r>
            <a:r>
              <a:rPr lang="el" dirty="0"/>
              <a:t>. </a:t>
            </a:r>
            <a:endParaRPr lang="en-US" dirty="0"/>
          </a:p>
          <a:p>
            <a:pPr marL="457200" indent="-298450">
              <a:lnSpc>
                <a:spcPct val="114999"/>
              </a:lnSpc>
              <a:buFont typeface="Arial,Sans-Serif"/>
              <a:buChar char="●"/>
            </a:pPr>
            <a:r>
              <a:rPr lang="el" dirty="0" err="1"/>
              <a:t>Full-Actuated</a:t>
            </a:r>
            <a:r>
              <a:rPr lang="el" dirty="0"/>
              <a:t> </a:t>
            </a:r>
            <a:r>
              <a:rPr lang="el" dirty="0" err="1"/>
              <a:t>is</a:t>
            </a:r>
            <a:r>
              <a:rPr lang="el" dirty="0"/>
              <a:t> </a:t>
            </a:r>
            <a:r>
              <a:rPr lang="el" dirty="0" err="1"/>
              <a:t>when</a:t>
            </a:r>
            <a:r>
              <a:rPr lang="el" dirty="0"/>
              <a:t> </a:t>
            </a:r>
            <a:r>
              <a:rPr lang="el" dirty="0" err="1"/>
              <a:t>all</a:t>
            </a:r>
            <a:r>
              <a:rPr lang="el" dirty="0"/>
              <a:t> </a:t>
            </a:r>
            <a:r>
              <a:rPr lang="el" dirty="0" err="1"/>
              <a:t>directions</a:t>
            </a:r>
            <a:r>
              <a:rPr lang="el" dirty="0"/>
              <a:t> </a:t>
            </a:r>
            <a:r>
              <a:rPr lang="el" dirty="0" err="1"/>
              <a:t>have</a:t>
            </a:r>
            <a:r>
              <a:rPr lang="el" dirty="0"/>
              <a:t> </a:t>
            </a:r>
            <a:r>
              <a:rPr lang="el" dirty="0" err="1"/>
              <a:t>sensors</a:t>
            </a:r>
            <a:r>
              <a:rPr lang="el" dirty="0"/>
              <a:t>. The </a:t>
            </a:r>
            <a:r>
              <a:rPr lang="el" dirty="0" err="1"/>
              <a:t>traffic</a:t>
            </a:r>
            <a:r>
              <a:rPr lang="el" dirty="0"/>
              <a:t> </a:t>
            </a:r>
            <a:r>
              <a:rPr lang="el" dirty="0" err="1"/>
              <a:t>signal</a:t>
            </a:r>
            <a:r>
              <a:rPr lang="el" dirty="0"/>
              <a:t> </a:t>
            </a:r>
            <a:r>
              <a:rPr lang="el" dirty="0" err="1"/>
              <a:t>controller</a:t>
            </a:r>
            <a:r>
              <a:rPr lang="el" dirty="0"/>
              <a:t> </a:t>
            </a:r>
            <a:r>
              <a:rPr lang="el" dirty="0" err="1"/>
              <a:t>makes</a:t>
            </a:r>
            <a:r>
              <a:rPr lang="el" dirty="0"/>
              <a:t> </a:t>
            </a:r>
            <a:r>
              <a:rPr lang="el" dirty="0" err="1"/>
              <a:t>decisions</a:t>
            </a:r>
            <a:r>
              <a:rPr lang="el" dirty="0"/>
              <a:t> </a:t>
            </a:r>
            <a:r>
              <a:rPr lang="el" dirty="0" err="1"/>
              <a:t>based</a:t>
            </a:r>
            <a:r>
              <a:rPr lang="el" dirty="0"/>
              <a:t> on the </a:t>
            </a:r>
            <a:r>
              <a:rPr lang="el" dirty="0" err="1"/>
              <a:t>data</a:t>
            </a:r>
            <a:r>
              <a:rPr lang="el" dirty="0"/>
              <a:t> </a:t>
            </a:r>
            <a:r>
              <a:rPr lang="el" dirty="0" err="1"/>
              <a:t>supplied</a:t>
            </a:r>
            <a:r>
              <a:rPr lang="el" dirty="0"/>
              <a:t> </a:t>
            </a:r>
            <a:r>
              <a:rPr lang="el" dirty="0" err="1"/>
              <a:t>by</a:t>
            </a:r>
            <a:r>
              <a:rPr lang="el" dirty="0"/>
              <a:t> the </a:t>
            </a:r>
            <a:r>
              <a:rPr lang="el" dirty="0" err="1"/>
              <a:t>sensors</a:t>
            </a:r>
            <a:r>
              <a:rPr lang="el" dirty="0"/>
              <a:t>. </a:t>
            </a:r>
            <a:endParaRPr lang="en-US" dirty="0"/>
          </a:p>
          <a:p>
            <a:pPr marL="457200" indent="-298450">
              <a:lnSpc>
                <a:spcPct val="114999"/>
              </a:lnSpc>
              <a:buFont typeface="Arial,Sans-Serif"/>
              <a:buChar char="●"/>
            </a:pPr>
            <a:r>
              <a:rPr lang="el" dirty="0" err="1"/>
              <a:t>Volume-Density</a:t>
            </a:r>
            <a:r>
              <a:rPr lang="el" dirty="0"/>
              <a:t> </a:t>
            </a:r>
            <a:r>
              <a:rPr lang="el" dirty="0" err="1"/>
              <a:t>is</a:t>
            </a:r>
            <a:r>
              <a:rPr lang="el" dirty="0"/>
              <a:t> </a:t>
            </a:r>
            <a:r>
              <a:rPr lang="el" dirty="0" err="1"/>
              <a:t>similar</a:t>
            </a:r>
            <a:r>
              <a:rPr lang="el" dirty="0"/>
              <a:t> </a:t>
            </a:r>
            <a:r>
              <a:rPr lang="el" dirty="0" err="1"/>
              <a:t>to</a:t>
            </a:r>
            <a:r>
              <a:rPr lang="el" dirty="0"/>
              <a:t> </a:t>
            </a:r>
            <a:r>
              <a:rPr lang="el" dirty="0" err="1"/>
              <a:t>Full-Actuated</a:t>
            </a:r>
            <a:r>
              <a:rPr lang="el" dirty="0"/>
              <a:t>, </a:t>
            </a:r>
            <a:r>
              <a:rPr lang="el" dirty="0" err="1"/>
              <a:t>but</a:t>
            </a:r>
            <a:r>
              <a:rPr lang="el" dirty="0"/>
              <a:t> </a:t>
            </a:r>
            <a:r>
              <a:rPr lang="el" dirty="0" err="1"/>
              <a:t>it</a:t>
            </a:r>
            <a:r>
              <a:rPr lang="el" dirty="0"/>
              <a:t> </a:t>
            </a:r>
            <a:r>
              <a:rPr lang="el" dirty="0" err="1"/>
              <a:t>uses</a:t>
            </a:r>
            <a:r>
              <a:rPr lang="el" dirty="0"/>
              <a:t> </a:t>
            </a:r>
            <a:r>
              <a:rPr lang="el" dirty="0" err="1"/>
              <a:t>more</a:t>
            </a:r>
            <a:r>
              <a:rPr lang="el" dirty="0"/>
              <a:t> </a:t>
            </a:r>
            <a:r>
              <a:rPr lang="el" dirty="0" err="1"/>
              <a:t>information</a:t>
            </a:r>
            <a:r>
              <a:rPr lang="el" dirty="0"/>
              <a:t> </a:t>
            </a:r>
            <a:r>
              <a:rPr lang="el" dirty="0" err="1"/>
              <a:t>from</a:t>
            </a:r>
            <a:r>
              <a:rPr lang="el" dirty="0"/>
              <a:t> the </a:t>
            </a:r>
            <a:r>
              <a:rPr lang="el" dirty="0" err="1"/>
              <a:t>sensors</a:t>
            </a:r>
            <a:r>
              <a:rPr lang="el" dirty="0"/>
              <a:t> </a:t>
            </a:r>
            <a:r>
              <a:rPr lang="el" dirty="0" err="1"/>
              <a:t>to</a:t>
            </a:r>
            <a:r>
              <a:rPr lang="el" dirty="0"/>
              <a:t> </a:t>
            </a:r>
            <a:r>
              <a:rPr lang="el" dirty="0" err="1"/>
              <a:t>make</a:t>
            </a:r>
            <a:r>
              <a:rPr lang="el" dirty="0"/>
              <a:t> </a:t>
            </a:r>
            <a:r>
              <a:rPr lang="el" dirty="0" err="1"/>
              <a:t>its</a:t>
            </a:r>
            <a:r>
              <a:rPr lang="el" dirty="0"/>
              <a:t> </a:t>
            </a:r>
            <a:r>
              <a:rPr lang="el" dirty="0" err="1"/>
              <a:t>decision</a:t>
            </a:r>
            <a:r>
              <a:rPr lang="el" dirty="0"/>
              <a:t>. For </a:t>
            </a:r>
            <a:r>
              <a:rPr lang="el" dirty="0" err="1"/>
              <a:t>example</a:t>
            </a:r>
            <a:r>
              <a:rPr lang="el" dirty="0"/>
              <a:t>, the </a:t>
            </a:r>
            <a:r>
              <a:rPr lang="el" dirty="0" err="1"/>
              <a:t>traffic</a:t>
            </a:r>
            <a:r>
              <a:rPr lang="el" dirty="0"/>
              <a:t> </a:t>
            </a:r>
            <a:r>
              <a:rPr lang="el" dirty="0" err="1"/>
              <a:t>signal</a:t>
            </a:r>
            <a:r>
              <a:rPr lang="el" dirty="0"/>
              <a:t> </a:t>
            </a:r>
            <a:r>
              <a:rPr lang="el" dirty="0" err="1"/>
              <a:t>controller</a:t>
            </a:r>
            <a:r>
              <a:rPr lang="el" dirty="0"/>
              <a:t> </a:t>
            </a:r>
            <a:r>
              <a:rPr lang="el" dirty="0" err="1"/>
              <a:t>may</a:t>
            </a:r>
            <a:r>
              <a:rPr lang="el" dirty="0"/>
              <a:t> </a:t>
            </a:r>
            <a:r>
              <a:rPr lang="el" dirty="0" err="1"/>
              <a:t>choose</a:t>
            </a:r>
            <a:r>
              <a:rPr lang="el" dirty="0"/>
              <a:t> </a:t>
            </a:r>
            <a:r>
              <a:rPr lang="el" dirty="0" err="1"/>
              <a:t>to</a:t>
            </a:r>
            <a:r>
              <a:rPr lang="el" dirty="0"/>
              <a:t> </a:t>
            </a:r>
            <a:r>
              <a:rPr lang="el" dirty="0" err="1"/>
              <a:t>remain</a:t>
            </a:r>
            <a:r>
              <a:rPr lang="el" dirty="0"/>
              <a:t> </a:t>
            </a:r>
            <a:r>
              <a:rPr lang="el" dirty="0" err="1"/>
              <a:t>green</a:t>
            </a:r>
            <a:r>
              <a:rPr lang="el" dirty="0"/>
              <a:t> </a:t>
            </a:r>
            <a:r>
              <a:rPr lang="el" dirty="0" err="1"/>
              <a:t>until</a:t>
            </a:r>
            <a:r>
              <a:rPr lang="el" dirty="0"/>
              <a:t> a </a:t>
            </a:r>
            <a:r>
              <a:rPr lang="el" dirty="0" err="1"/>
              <a:t>variable</a:t>
            </a:r>
            <a:r>
              <a:rPr lang="el" dirty="0"/>
              <a:t> </a:t>
            </a:r>
            <a:r>
              <a:rPr lang="el" dirty="0" err="1"/>
              <a:t>minimum</a:t>
            </a:r>
            <a:r>
              <a:rPr lang="el" dirty="0"/>
              <a:t> </a:t>
            </a:r>
            <a:r>
              <a:rPr lang="el" dirty="0" err="1"/>
              <a:t>gap</a:t>
            </a:r>
            <a:r>
              <a:rPr lang="el" dirty="0"/>
              <a:t> </a:t>
            </a:r>
            <a:r>
              <a:rPr lang="el" dirty="0" err="1"/>
              <a:t>between</a:t>
            </a:r>
            <a:r>
              <a:rPr lang="el" dirty="0"/>
              <a:t> </a:t>
            </a:r>
            <a:r>
              <a:rPr lang="el" dirty="0" err="1"/>
              <a:t>vehicles</a:t>
            </a:r>
            <a:r>
              <a:rPr lang="el" dirty="0"/>
              <a:t> </a:t>
            </a:r>
            <a:r>
              <a:rPr lang="el" dirty="0" err="1"/>
              <a:t>is</a:t>
            </a:r>
            <a:r>
              <a:rPr lang="el" dirty="0"/>
              <a:t> </a:t>
            </a:r>
            <a:r>
              <a:rPr lang="el" dirty="0" err="1"/>
              <a:t>achieved</a:t>
            </a:r>
            <a:endParaRPr lang="en-US" dirty="0" err="1"/>
          </a:p>
          <a:p>
            <a:pPr>
              <a:lnSpc>
                <a:spcPct val="114999"/>
              </a:lnSpc>
            </a:pPr>
            <a:endParaRPr lang="el" dirty="0"/>
          </a:p>
          <a:p>
            <a:pPr>
              <a:lnSpc>
                <a:spcPct val="114999"/>
              </a:lnSpc>
            </a:pPr>
            <a:r>
              <a:rPr lang="el" dirty="0"/>
              <a:t>In </a:t>
            </a:r>
            <a:r>
              <a:rPr lang="el" dirty="0" err="1"/>
              <a:t>general</a:t>
            </a:r>
            <a:r>
              <a:rPr lang="el" dirty="0"/>
              <a:t>, </a:t>
            </a:r>
            <a:r>
              <a:rPr lang="el" dirty="0" err="1"/>
              <a:t>actuated</a:t>
            </a:r>
            <a:r>
              <a:rPr lang="el" dirty="0"/>
              <a:t> </a:t>
            </a:r>
            <a:r>
              <a:rPr lang="el" dirty="0" err="1"/>
              <a:t>control</a:t>
            </a:r>
            <a:r>
              <a:rPr lang="el" dirty="0"/>
              <a:t> </a:t>
            </a:r>
            <a:r>
              <a:rPr lang="el" dirty="0" err="1"/>
              <a:t>systems</a:t>
            </a:r>
            <a:r>
              <a:rPr lang="el" dirty="0"/>
              <a:t> </a:t>
            </a:r>
            <a:r>
              <a:rPr lang="el" dirty="0" err="1"/>
              <a:t>are</a:t>
            </a:r>
            <a:r>
              <a:rPr lang="el" dirty="0"/>
              <a:t> </a:t>
            </a:r>
            <a:r>
              <a:rPr lang="el" dirty="0" err="1"/>
              <a:t>not</a:t>
            </a:r>
            <a:r>
              <a:rPr lang="el" dirty="0"/>
              <a:t> </a:t>
            </a:r>
            <a:r>
              <a:rPr lang="el" dirty="0" err="1"/>
              <a:t>preferable</a:t>
            </a:r>
            <a:r>
              <a:rPr lang="el" dirty="0"/>
              <a:t> </a:t>
            </a:r>
            <a:r>
              <a:rPr lang="el" dirty="0" err="1"/>
              <a:t>because</a:t>
            </a:r>
            <a:r>
              <a:rPr lang="el" dirty="0"/>
              <a:t> of the </a:t>
            </a:r>
            <a:r>
              <a:rPr lang="el" dirty="0" err="1"/>
              <a:t>maintenance</a:t>
            </a:r>
            <a:r>
              <a:rPr lang="el" dirty="0"/>
              <a:t> </a:t>
            </a:r>
            <a:r>
              <a:rPr lang="el" dirty="0" err="1"/>
              <a:t>requirements</a:t>
            </a:r>
            <a:r>
              <a:rPr lang="el" dirty="0"/>
              <a:t>. </a:t>
            </a:r>
            <a:r>
              <a:rPr lang="el" dirty="0" err="1"/>
              <a:t>Additionally</a:t>
            </a:r>
            <a:r>
              <a:rPr lang="el" dirty="0"/>
              <a:t> a </a:t>
            </a:r>
            <a:r>
              <a:rPr lang="el" dirty="0" err="1"/>
              <a:t>Disadvantage</a:t>
            </a:r>
            <a:r>
              <a:rPr lang="el" dirty="0"/>
              <a:t> of </a:t>
            </a:r>
            <a:r>
              <a:rPr lang="el" dirty="0" err="1"/>
              <a:t>this</a:t>
            </a:r>
            <a:r>
              <a:rPr lang="el" dirty="0"/>
              <a:t> </a:t>
            </a:r>
            <a:r>
              <a:rPr lang="el" dirty="0" err="1"/>
              <a:t>control</a:t>
            </a:r>
            <a:r>
              <a:rPr lang="el" dirty="0"/>
              <a:t> </a:t>
            </a:r>
            <a:r>
              <a:rPr lang="el" dirty="0" err="1"/>
              <a:t>is</a:t>
            </a:r>
            <a:r>
              <a:rPr lang="el" dirty="0"/>
              <a:t> </a:t>
            </a:r>
            <a:r>
              <a:rPr lang="el" dirty="0" err="1"/>
              <a:t>that</a:t>
            </a:r>
            <a:r>
              <a:rPr lang="el" dirty="0"/>
              <a:t>: </a:t>
            </a:r>
            <a:endParaRPr lang="en-US" dirty="0">
              <a:cs typeface="Calibri"/>
            </a:endParaRPr>
          </a:p>
          <a:p>
            <a:pPr marL="457200" indent="-298450">
              <a:lnSpc>
                <a:spcPct val="114999"/>
              </a:lnSpc>
              <a:buFont typeface="Arial,Sans-Serif"/>
              <a:buChar char="-"/>
            </a:pPr>
            <a:r>
              <a:rPr lang="el" dirty="0" err="1"/>
              <a:t>it</a:t>
            </a:r>
            <a:r>
              <a:rPr lang="el" dirty="0"/>
              <a:t> </a:t>
            </a:r>
            <a:r>
              <a:rPr lang="el" dirty="0" err="1"/>
              <a:t>prioritizes</a:t>
            </a:r>
            <a:r>
              <a:rPr lang="el" dirty="0"/>
              <a:t> </a:t>
            </a:r>
            <a:r>
              <a:rPr lang="el" dirty="0" err="1"/>
              <a:t>movement</a:t>
            </a:r>
            <a:r>
              <a:rPr lang="el" dirty="0"/>
              <a:t> </a:t>
            </a:r>
            <a:r>
              <a:rPr lang="el" dirty="0" err="1"/>
              <a:t>along</a:t>
            </a:r>
            <a:r>
              <a:rPr lang="el" dirty="0"/>
              <a:t> the </a:t>
            </a:r>
            <a:r>
              <a:rPr lang="el" dirty="0" err="1"/>
              <a:t>primary</a:t>
            </a:r>
            <a:r>
              <a:rPr lang="el" dirty="0"/>
              <a:t> </a:t>
            </a:r>
            <a:r>
              <a:rPr lang="el" dirty="0" err="1"/>
              <a:t>road</a:t>
            </a:r>
            <a:r>
              <a:rPr lang="el" dirty="0"/>
              <a:t> and </a:t>
            </a:r>
            <a:r>
              <a:rPr lang="el" dirty="0" err="1"/>
              <a:t>can</a:t>
            </a:r>
            <a:r>
              <a:rPr lang="el" dirty="0"/>
              <a:t> </a:t>
            </a:r>
            <a:r>
              <a:rPr lang="el" dirty="0" err="1"/>
              <a:t>present</a:t>
            </a:r>
            <a:r>
              <a:rPr lang="el" dirty="0"/>
              <a:t> </a:t>
            </a:r>
            <a:r>
              <a:rPr lang="el" dirty="0" err="1"/>
              <a:t>obstacles</a:t>
            </a:r>
            <a:r>
              <a:rPr lang="el" dirty="0"/>
              <a:t> </a:t>
            </a:r>
            <a:r>
              <a:rPr lang="el" dirty="0" err="1"/>
              <a:t>to</a:t>
            </a:r>
            <a:r>
              <a:rPr lang="el" dirty="0"/>
              <a:t> </a:t>
            </a:r>
            <a:r>
              <a:rPr lang="el" dirty="0" err="1"/>
              <a:t>cross</a:t>
            </a:r>
            <a:r>
              <a:rPr lang="el" dirty="0"/>
              <a:t> </a:t>
            </a:r>
            <a:r>
              <a:rPr lang="el" dirty="0" err="1"/>
              <a:t>traffic</a:t>
            </a:r>
            <a:r>
              <a:rPr lang="el" dirty="0"/>
              <a:t> and </a:t>
            </a:r>
            <a:r>
              <a:rPr lang="el" dirty="0" err="1"/>
              <a:t>pedestrians</a:t>
            </a:r>
            <a:r>
              <a:rPr lang="el" dirty="0"/>
              <a:t> </a:t>
            </a:r>
            <a:r>
              <a:rPr lang="el" dirty="0" err="1"/>
              <a:t>if</a:t>
            </a:r>
            <a:r>
              <a:rPr lang="el" dirty="0"/>
              <a:t> </a:t>
            </a:r>
            <a:r>
              <a:rPr lang="el" dirty="0" err="1"/>
              <a:t>have</a:t>
            </a:r>
            <a:r>
              <a:rPr lang="el" dirty="0"/>
              <a:t> </a:t>
            </a:r>
            <a:r>
              <a:rPr lang="el" dirty="0" err="1"/>
              <a:t>been</a:t>
            </a:r>
            <a:r>
              <a:rPr lang="el" dirty="0"/>
              <a:t> </a:t>
            </a:r>
            <a:r>
              <a:rPr lang="el" dirty="0" err="1"/>
              <a:t>timed</a:t>
            </a:r>
            <a:r>
              <a:rPr lang="el" dirty="0"/>
              <a:t> </a:t>
            </a:r>
            <a:r>
              <a:rPr lang="el" dirty="0" err="1"/>
              <a:t>to</a:t>
            </a:r>
            <a:r>
              <a:rPr lang="el" dirty="0"/>
              <a:t> </a:t>
            </a:r>
            <a:r>
              <a:rPr lang="el" dirty="0" err="1"/>
              <a:t>prioritize</a:t>
            </a:r>
            <a:r>
              <a:rPr lang="el" dirty="0"/>
              <a:t> </a:t>
            </a:r>
            <a:r>
              <a:rPr lang="el" dirty="0" err="1"/>
              <a:t>vehicle</a:t>
            </a:r>
            <a:r>
              <a:rPr lang="el" dirty="0"/>
              <a:t> </a:t>
            </a:r>
            <a:r>
              <a:rPr lang="el" dirty="0" err="1"/>
              <a:t>movements</a:t>
            </a:r>
            <a:r>
              <a:rPr lang="el" dirty="0"/>
              <a:t> </a:t>
            </a:r>
            <a:r>
              <a:rPr lang="el" dirty="0" err="1"/>
              <a:t>only</a:t>
            </a:r>
            <a:r>
              <a:rPr lang="el" dirty="0"/>
              <a:t>. </a:t>
            </a:r>
            <a:endParaRPr lang="en-US" dirty="0"/>
          </a:p>
          <a:p>
            <a:pPr>
              <a:lnSpc>
                <a:spcPct val="114999"/>
              </a:lnSpc>
            </a:pPr>
            <a:endParaRPr lang="en-US" dirty="0"/>
          </a:p>
          <a:p>
            <a:pPr>
              <a:lnSpc>
                <a:spcPct val="114999"/>
              </a:lnSpc>
            </a:pPr>
            <a:r>
              <a:rPr lang="el" dirty="0"/>
              <a:t>Adaptive Traffic Control Systems (ATCSs), also known as real-time traffic control systems, adjust, in real-time, signal timings based on the current traffic conditions, demand, and system capacity by using sensors </a:t>
            </a:r>
            <a:r>
              <a:rPr lang="en-US" dirty="0"/>
              <a:t>such as inductive loops or cameras.</a:t>
            </a:r>
          </a:p>
          <a:p>
            <a:pPr>
              <a:lnSpc>
                <a:spcPct val="114999"/>
              </a:lnSpc>
            </a:pPr>
            <a:endParaRPr lang="el" dirty="0"/>
          </a:p>
          <a:p>
            <a:pPr>
              <a:lnSpc>
                <a:spcPct val="114999"/>
              </a:lnSpc>
            </a:pPr>
            <a:r>
              <a:rPr lang="el" dirty="0" err="1"/>
              <a:t>Even</a:t>
            </a:r>
            <a:r>
              <a:rPr lang="el" dirty="0"/>
              <a:t> </a:t>
            </a:r>
            <a:r>
              <a:rPr lang="el" dirty="0" err="1"/>
              <a:t>though</a:t>
            </a:r>
            <a:r>
              <a:rPr lang="el" dirty="0"/>
              <a:t> </a:t>
            </a:r>
            <a:r>
              <a:rPr lang="el" dirty="0" err="1"/>
              <a:t>this</a:t>
            </a:r>
            <a:r>
              <a:rPr lang="el" dirty="0"/>
              <a:t> </a:t>
            </a:r>
            <a:r>
              <a:rPr lang="el" dirty="0" err="1"/>
              <a:t>control</a:t>
            </a:r>
            <a:r>
              <a:rPr lang="el" dirty="0"/>
              <a:t> </a:t>
            </a:r>
            <a:r>
              <a:rPr lang="el" dirty="0" err="1"/>
              <a:t>adapts</a:t>
            </a:r>
            <a:r>
              <a:rPr lang="el" dirty="0"/>
              <a:t> </a:t>
            </a:r>
            <a:r>
              <a:rPr lang="el" dirty="0" err="1"/>
              <a:t>to</a:t>
            </a:r>
            <a:r>
              <a:rPr lang="el" dirty="0"/>
              <a:t> </a:t>
            </a:r>
            <a:r>
              <a:rPr lang="el" dirty="0" err="1"/>
              <a:t>traffic</a:t>
            </a:r>
            <a:r>
              <a:rPr lang="el" dirty="0"/>
              <a:t> </a:t>
            </a:r>
            <a:r>
              <a:rPr lang="el" dirty="0" err="1"/>
              <a:t>changes</a:t>
            </a:r>
            <a:r>
              <a:rPr lang="el" dirty="0"/>
              <a:t>, A </a:t>
            </a:r>
            <a:r>
              <a:rPr lang="el" dirty="0" err="1"/>
              <a:t>Disadvantage</a:t>
            </a:r>
            <a:r>
              <a:rPr lang="el" dirty="0"/>
              <a:t> </a:t>
            </a:r>
            <a:r>
              <a:rPr lang="el" dirty="0" err="1"/>
              <a:t>is</a:t>
            </a:r>
            <a:r>
              <a:rPr lang="el" dirty="0"/>
              <a:t> </a:t>
            </a:r>
            <a:r>
              <a:rPr lang="el" dirty="0" err="1"/>
              <a:t>that</a:t>
            </a:r>
            <a:r>
              <a:rPr lang="el" dirty="0"/>
              <a:t>: </a:t>
            </a:r>
            <a:endParaRPr lang="en-US" dirty="0">
              <a:cs typeface="Calibri"/>
            </a:endParaRPr>
          </a:p>
          <a:p>
            <a:pPr marL="457200" indent="-298450">
              <a:lnSpc>
                <a:spcPct val="114999"/>
              </a:lnSpc>
              <a:buFont typeface="Arial,Sans-Serif"/>
              <a:buChar char="-"/>
            </a:pPr>
            <a:r>
              <a:rPr lang="el" dirty="0"/>
              <a:t>the detection area of sensors is limited and captures only vehicles pass </a:t>
            </a:r>
            <a:r>
              <a:rPr lang="en-US" dirty="0"/>
              <a:t>through</a:t>
            </a:r>
            <a:r>
              <a:rPr lang="el" dirty="0"/>
              <a:t> this area, thus the captured data often doesn’t depict accurately the real traffic volume.</a:t>
            </a:r>
            <a:endParaRPr lang="en-US" dirty="0">
              <a:cs typeface="Calibri" panose="020F0502020204030204"/>
            </a:endParaRPr>
          </a:p>
          <a:p>
            <a:pPr>
              <a:lnSpc>
                <a:spcPct val="114999"/>
              </a:lnSpc>
              <a:spcBef>
                <a:spcPts val="700"/>
              </a:spcBef>
            </a:pPr>
            <a:endParaRPr lang="el" dirty="0">
              <a:cs typeface="Calibri"/>
            </a:endParaRPr>
          </a:p>
        </p:txBody>
      </p:sp>
      <p:sp>
        <p:nvSpPr>
          <p:cNvPr id="4" name="Slide Number Placeholder 3"/>
          <p:cNvSpPr>
            <a:spLocks noGrp="1"/>
          </p:cNvSpPr>
          <p:nvPr>
            <p:ph type="sldNum" sz="quarter" idx="5"/>
          </p:nvPr>
        </p:nvSpPr>
        <p:spPr/>
        <p:txBody>
          <a:bodyPr/>
          <a:lstStyle/>
          <a:p>
            <a:fld id="{93AF990C-E000-4725-A8D5-51A169DD6C02}" type="slidenum">
              <a:rPr lang="en-US"/>
              <a:t>5</a:t>
            </a:fld>
            <a:endParaRPr lang="en-US"/>
          </a:p>
        </p:txBody>
      </p:sp>
    </p:spTree>
    <p:extLst>
      <p:ext uri="{BB962C8B-B14F-4D97-AF65-F5344CB8AC3E}">
        <p14:creationId xmlns:p14="http://schemas.microsoft.com/office/powerpoint/2010/main" val="180376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 question that arises is how can we manage efficiently the traffic lights on an intersection to reduce for example traffic congestion, harmful emissions and trip duration? </a:t>
            </a:r>
            <a:endParaRPr lang="en-US" dirty="0"/>
          </a:p>
          <a:p>
            <a:endParaRPr lang="en-US" dirty="0">
              <a:cs typeface="Calibri"/>
            </a:endParaRPr>
          </a:p>
          <a:p>
            <a:r>
              <a:rPr lang="en-US" dirty="0">
                <a:cs typeface="Calibri"/>
              </a:rPr>
              <a:t>A potential solution is to apply deep reinforcement learning. </a:t>
            </a:r>
          </a:p>
          <a:p>
            <a:endParaRPr lang="en-US" dirty="0">
              <a:cs typeface="Calibri"/>
            </a:endParaRPr>
          </a:p>
          <a:p>
            <a:r>
              <a:rPr lang="en-US" dirty="0">
                <a:cs typeface="Calibri"/>
              </a:rPr>
              <a:t>Now I am going to present briefly the necessary background on reinforcement learning and deep reinforcement learning.</a:t>
            </a:r>
          </a:p>
        </p:txBody>
      </p:sp>
      <p:sp>
        <p:nvSpPr>
          <p:cNvPr id="4" name="Slide Number Placeholder 3"/>
          <p:cNvSpPr>
            <a:spLocks noGrp="1"/>
          </p:cNvSpPr>
          <p:nvPr>
            <p:ph type="sldNum" sz="quarter" idx="5"/>
          </p:nvPr>
        </p:nvSpPr>
        <p:spPr/>
        <p:txBody>
          <a:bodyPr/>
          <a:lstStyle/>
          <a:p>
            <a:fld id="{93AF990C-E000-4725-A8D5-51A169DD6C02}" type="slidenum">
              <a:rPr lang="en-US"/>
              <a:t>6</a:t>
            </a:fld>
            <a:endParaRPr lang="en-US"/>
          </a:p>
        </p:txBody>
      </p:sp>
    </p:spTree>
    <p:extLst>
      <p:ext uri="{BB962C8B-B14F-4D97-AF65-F5344CB8AC3E}">
        <p14:creationId xmlns:p14="http://schemas.microsoft.com/office/powerpoint/2010/main" val="279961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(RL) is learning through trial and error. As we see in the figure an agent learns to perform tasks by interacting with an environment. The agent will take an action $a_{t}$ based on the environment's current state $s_{t}$ and the environment will return to the agent a reward signal $r_{t+1}$ and change to the next state $s_{t+1}$. Through this process, the agent acquires knowledge to solve the environment by making the best decision at each time-step regarding the environment's state based on a policy that aims to maximize the agent's rewards.</a:t>
            </a:r>
          </a:p>
          <a:p>
            <a:endParaRPr lang="en-US" dirty="0">
              <a:cs typeface="Calibri"/>
            </a:endParaRPr>
          </a:p>
          <a:p>
            <a:r>
              <a:rPr lang="en-US" dirty="0"/>
              <a:t>A Policy is how the agent learns to make decisions on actions to be taken given a state. It defines the way the agent behaves within the environment. There are different types of policies e.g. a lookup table or a function. We could relate the agent's policy to the human's brain. </a:t>
            </a:r>
          </a:p>
          <a:p>
            <a:endParaRPr lang="en-US" dirty="0">
              <a:cs typeface="Calibri"/>
            </a:endParaRPr>
          </a:p>
          <a:p>
            <a:r>
              <a:rPr lang="en-US" dirty="0">
                <a:cs typeface="Calibri"/>
              </a:rPr>
              <a:t>An environment can be anything we want to solve. For example it can be a simulation of the Atari game or in our case a simulation on SUMO software. The agent is an algorithm that makes observations and takes actions in the environment. Rewards are feedback the agent receives from the environment after taking an action. An action can be any possible move in our environment. For example in super </a:t>
            </a:r>
            <a:r>
              <a:rPr lang="en-US" dirty="0" err="1">
                <a:cs typeface="Calibri"/>
              </a:rPr>
              <a:t>mario</a:t>
            </a:r>
            <a:r>
              <a:rPr lang="en-US" dirty="0">
                <a:cs typeface="Calibri"/>
              </a:rPr>
              <a:t> game possible actions are: </a:t>
            </a:r>
          </a:p>
          <a:p>
            <a:r>
              <a:rPr lang="en-US" dirty="0">
                <a:cs typeface="Calibri"/>
              </a:rPr>
              <a:t>- move straight </a:t>
            </a:r>
          </a:p>
          <a:p>
            <a:r>
              <a:rPr lang="en-US" dirty="0">
                <a:cs typeface="Calibri"/>
              </a:rPr>
              <a:t>- move back or </a:t>
            </a:r>
          </a:p>
          <a:p>
            <a:r>
              <a:rPr lang="en-US" dirty="0">
                <a:cs typeface="Calibri"/>
              </a:rPr>
              <a:t>- jump.</a:t>
            </a:r>
            <a:endParaRPr lang="en-US" dirty="0"/>
          </a:p>
          <a:p>
            <a:r>
              <a:rPr lang="en-US" dirty="0">
                <a:cs typeface="Calibri"/>
              </a:rPr>
              <a:t>The set of possible actions called action space and the set of possible states called state space.</a:t>
            </a:r>
          </a:p>
          <a:p>
            <a:endParaRPr lang="en-US" dirty="0">
              <a:cs typeface="Calibri"/>
            </a:endParaRPr>
          </a:p>
          <a:p>
            <a:r>
              <a:rPr lang="en-US" dirty="0">
                <a:cs typeface="Calibri"/>
              </a:rPr>
              <a:t>We often call a RL process as a Markov Decision Process because we assume that the agent needs only the current state to determine the next action and not the whole history of states and actions. </a:t>
            </a:r>
          </a:p>
          <a:p>
            <a:endParaRPr lang="en-US" dirty="0">
              <a:cs typeface="Calibri"/>
            </a:endParaRPr>
          </a:p>
          <a:p>
            <a:r>
              <a:rPr lang="en-US" dirty="0">
                <a:cs typeface="Calibri"/>
              </a:rPr>
              <a:t>In the following slides I will go through a very popular algorithm in RL the Q-learning.</a:t>
            </a:r>
            <a:endParaRPr lang="en-US" dirty="0"/>
          </a:p>
        </p:txBody>
      </p:sp>
      <p:sp>
        <p:nvSpPr>
          <p:cNvPr id="4" name="Slide Number Placeholder 3"/>
          <p:cNvSpPr>
            <a:spLocks noGrp="1"/>
          </p:cNvSpPr>
          <p:nvPr>
            <p:ph type="sldNum" sz="quarter" idx="5"/>
          </p:nvPr>
        </p:nvSpPr>
        <p:spPr/>
        <p:txBody>
          <a:bodyPr/>
          <a:lstStyle/>
          <a:p>
            <a:fld id="{93AF990C-E000-4725-A8D5-51A169DD6C02}" type="slidenum">
              <a:rPr lang="en-US"/>
              <a:t>7</a:t>
            </a:fld>
            <a:endParaRPr lang="en-US"/>
          </a:p>
        </p:txBody>
      </p:sp>
    </p:spTree>
    <p:extLst>
      <p:ext uri="{BB962C8B-B14F-4D97-AF65-F5344CB8AC3E}">
        <p14:creationId xmlns:p14="http://schemas.microsoft.com/office/powerpoint/2010/main" val="249021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cap="small" dirty="0"/>
              <a:t>Q-Learning is an off-policy value-based method that uses a TD approach to train its action-value function.</a:t>
            </a:r>
            <a:endParaRPr lang="en-US" dirty="0">
              <a:cs typeface="Calibri"/>
            </a:endParaRPr>
          </a:p>
          <a:p>
            <a:pPr>
              <a:spcBef>
                <a:spcPct val="20000"/>
              </a:spcBef>
              <a:spcAft>
                <a:spcPts val="600"/>
              </a:spcAft>
            </a:pPr>
            <a:endParaRPr lang="en-US" cap="small" dirty="0"/>
          </a:p>
          <a:p>
            <a:pPr>
              <a:spcBef>
                <a:spcPct val="20000"/>
              </a:spcBef>
              <a:spcAft>
                <a:spcPts val="600"/>
              </a:spcAft>
            </a:pPr>
            <a:r>
              <a:rPr lang="en-US" i="1" cap="small" dirty="0"/>
              <a:t>Off-policy</a:t>
            </a:r>
            <a:r>
              <a:rPr lang="en-US" cap="small" dirty="0"/>
              <a:t>: using a different policy for acting and updating.</a:t>
            </a:r>
            <a:endParaRPr lang="en-US" dirty="0">
              <a:cs typeface="Calibri"/>
            </a:endParaRPr>
          </a:p>
          <a:p>
            <a:pPr>
              <a:spcBef>
                <a:spcPct val="20000"/>
              </a:spcBef>
              <a:spcAft>
                <a:spcPts val="600"/>
              </a:spcAft>
            </a:pPr>
            <a:endParaRPr lang="en-US" cap="small" dirty="0"/>
          </a:p>
          <a:p>
            <a:pPr>
              <a:spcBef>
                <a:spcPct val="20000"/>
              </a:spcBef>
              <a:spcAft>
                <a:spcPts val="600"/>
              </a:spcAft>
            </a:pPr>
            <a:r>
              <a:rPr lang="en-US" i="1" cap="small" dirty="0"/>
              <a:t>Value-based method</a:t>
            </a:r>
            <a:r>
              <a:rPr lang="en-US" cap="small" dirty="0"/>
              <a:t>: finds the optimal policy indirectly by training a value or action-value function that will tell us the value of each state or each state-action pair.</a:t>
            </a:r>
            <a:endParaRPr lang="en-US" dirty="0">
              <a:cs typeface="Calibri"/>
            </a:endParaRPr>
          </a:p>
          <a:p>
            <a:pPr>
              <a:spcBef>
                <a:spcPct val="20000"/>
              </a:spcBef>
              <a:spcAft>
                <a:spcPts val="600"/>
              </a:spcAft>
            </a:pPr>
            <a:endParaRPr lang="en-US" cap="small" dirty="0"/>
          </a:p>
          <a:p>
            <a:pPr>
              <a:spcBef>
                <a:spcPct val="20000"/>
              </a:spcBef>
              <a:spcAft>
                <a:spcPts val="600"/>
              </a:spcAft>
            </a:pPr>
            <a:r>
              <a:rPr lang="en-US" i="1" cap="small" dirty="0"/>
              <a:t>Uses a TD approach:</a:t>
            </a:r>
            <a:r>
              <a:rPr lang="en-US" cap="small" dirty="0"/>
              <a:t> updates its action-value function at each step instead of at the end of the episode.</a:t>
            </a:r>
            <a:endParaRPr lang="en-US" cap="small" dirty="0">
              <a:cs typeface="Calibri"/>
            </a:endParaRPr>
          </a:p>
          <a:p>
            <a:pPr>
              <a:spcBef>
                <a:spcPct val="20000"/>
              </a:spcBef>
              <a:spcAft>
                <a:spcPts val="600"/>
              </a:spcAft>
            </a:pPr>
            <a:endParaRPr lang="en-US" cap="small" dirty="0">
              <a:cs typeface="Calibri"/>
            </a:endParaRPr>
          </a:p>
          <a:p>
            <a:pPr>
              <a:spcBef>
                <a:spcPct val="20000"/>
              </a:spcBef>
              <a:spcAft>
                <a:spcPts val="600"/>
              </a:spcAft>
            </a:pPr>
            <a:r>
              <a:rPr lang="en-US" cap="small" dirty="0">
                <a:cs typeface="Calibri"/>
              </a:rPr>
              <a:t>As said before Policy is a function that maps a state or a state-action pair to a value also called quality value or for short q-value.</a:t>
            </a:r>
          </a:p>
          <a:p>
            <a:pPr>
              <a:spcBef>
                <a:spcPct val="20000"/>
              </a:spcBef>
              <a:spcAft>
                <a:spcPts val="600"/>
              </a:spcAft>
            </a:pPr>
            <a:endParaRPr lang="en-US" cap="small" dirty="0">
              <a:cs typeface="Calibri"/>
            </a:endParaRPr>
          </a:p>
          <a:p>
            <a:pPr>
              <a:spcBef>
                <a:spcPct val="20000"/>
              </a:spcBef>
              <a:spcAft>
                <a:spcPts val="600"/>
              </a:spcAft>
            </a:pPr>
            <a:r>
              <a:rPr lang="en-US" cap="small" dirty="0">
                <a:cs typeface="Calibri"/>
              </a:rPr>
              <a:t>We can apply q-learning techniques on many cases but there are some limitations.</a:t>
            </a:r>
          </a:p>
        </p:txBody>
      </p:sp>
      <p:sp>
        <p:nvSpPr>
          <p:cNvPr id="4" name="Slide Number Placeholder 3"/>
          <p:cNvSpPr>
            <a:spLocks noGrp="1"/>
          </p:cNvSpPr>
          <p:nvPr>
            <p:ph type="sldNum" sz="quarter" idx="5"/>
          </p:nvPr>
        </p:nvSpPr>
        <p:spPr/>
        <p:txBody>
          <a:bodyPr/>
          <a:lstStyle/>
          <a:p>
            <a:fld id="{93AF990C-E000-4725-A8D5-51A169DD6C02}" type="slidenum">
              <a:rPr lang="en-US"/>
              <a:t>8</a:t>
            </a:fld>
            <a:endParaRPr lang="en-US"/>
          </a:p>
        </p:txBody>
      </p:sp>
    </p:spTree>
    <p:extLst>
      <p:ext uri="{BB962C8B-B14F-4D97-AF65-F5344CB8AC3E}">
        <p14:creationId xmlns:p14="http://schemas.microsoft.com/office/powerpoint/2010/main" val="2599899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main problem with q-learning is that it does not scale well to large or medium MD processes with many states and actions. </a:t>
            </a:r>
            <a:endParaRPr lang="en-US" dirty="0"/>
          </a:p>
          <a:p>
            <a:endParaRPr lang="en-US" dirty="0">
              <a:cs typeface="Calibri"/>
            </a:endParaRPr>
          </a:p>
          <a:p>
            <a:r>
              <a:rPr lang="en-US" dirty="0">
                <a:cs typeface="Calibri"/>
              </a:rPr>
              <a:t>For example suppose we wanted to use q-learning to train an agent to play </a:t>
            </a:r>
            <a:r>
              <a:rPr lang="en-US" dirty="0" err="1">
                <a:cs typeface="Calibri"/>
              </a:rPr>
              <a:t>pac</a:t>
            </a:r>
            <a:r>
              <a:rPr lang="en-US" dirty="0">
                <a:cs typeface="Calibri"/>
              </a:rPr>
              <a:t>-man. There are approximate 150 pellets that </a:t>
            </a:r>
            <a:r>
              <a:rPr lang="en-US" dirty="0" err="1">
                <a:cs typeface="Calibri"/>
              </a:rPr>
              <a:t>pacman</a:t>
            </a:r>
            <a:r>
              <a:rPr lang="en-US" dirty="0">
                <a:cs typeface="Calibri"/>
              </a:rPr>
              <a:t> can eat each of which can be present or absent. This concludes to a number of possible states greater than 10^45 without adding all the possible combinations of positions of all ghosts and </a:t>
            </a:r>
            <a:r>
              <a:rPr lang="en-US" dirty="0" err="1">
                <a:cs typeface="Calibri"/>
              </a:rPr>
              <a:t>pac</a:t>
            </a:r>
            <a:r>
              <a:rPr lang="en-US" dirty="0">
                <a:cs typeface="Calibri"/>
              </a:rPr>
              <a:t>-man. </a:t>
            </a:r>
            <a:endParaRPr lang="en-US" dirty="0"/>
          </a:p>
          <a:p>
            <a:endParaRPr lang="en-US" dirty="0">
              <a:cs typeface="Calibri"/>
            </a:endParaRPr>
          </a:p>
          <a:p>
            <a:r>
              <a:rPr lang="en-US" dirty="0">
                <a:cs typeface="Calibri"/>
              </a:rPr>
              <a:t>The solution to this is to approximate q-values by using non-linear approximators such as neural networks. The combination of DL and RL is the DRL.</a:t>
            </a:r>
          </a:p>
        </p:txBody>
      </p:sp>
      <p:sp>
        <p:nvSpPr>
          <p:cNvPr id="4" name="Slide Number Placeholder 3"/>
          <p:cNvSpPr>
            <a:spLocks noGrp="1"/>
          </p:cNvSpPr>
          <p:nvPr>
            <p:ph type="sldNum" sz="quarter" idx="5"/>
          </p:nvPr>
        </p:nvSpPr>
        <p:spPr/>
        <p:txBody>
          <a:bodyPr/>
          <a:lstStyle/>
          <a:p>
            <a:fld id="{93AF990C-E000-4725-A8D5-51A169DD6C02}" type="slidenum">
              <a:rPr lang="en-US"/>
              <a:t>9</a:t>
            </a:fld>
            <a:endParaRPr lang="en-US"/>
          </a:p>
        </p:txBody>
      </p:sp>
    </p:spTree>
    <p:extLst>
      <p:ext uri="{BB962C8B-B14F-4D97-AF65-F5344CB8AC3E}">
        <p14:creationId xmlns:p14="http://schemas.microsoft.com/office/powerpoint/2010/main" val="198904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128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0431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17502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10019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8912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8896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15710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889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57710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499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6809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406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84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7647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7339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753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6/13/2022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0398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6/13/2022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84710462"/>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4" name="Picture 3" descr="Green colour on the traffic light">
            <a:extLst>
              <a:ext uri="{FF2B5EF4-FFF2-40B4-BE49-F238E27FC236}">
                <a16:creationId xmlns:a16="http://schemas.microsoft.com/office/drawing/2014/main" id="{453598D1-9B11-609D-7DBB-A12C8BC8644B}"/>
              </a:ext>
            </a:extLst>
          </p:cNvPr>
          <p:cNvPicPr>
            <a:picLocks noChangeAspect="1"/>
          </p:cNvPicPr>
          <p:nvPr/>
        </p:nvPicPr>
        <p:blipFill rotWithShape="1">
          <a:blip r:embed="rId4">
            <a:alphaModFix amt="15000"/>
          </a:blip>
          <a:srcRect t="7865" b="7865"/>
          <a:stretch/>
        </p:blipFill>
        <p:spPr>
          <a:xfrm>
            <a:off x="20" y="10"/>
            <a:ext cx="12191980" cy="6857990"/>
          </a:xfrm>
          <a:prstGeom prst="rect">
            <a:avLst/>
          </a:prstGeom>
        </p:spPr>
      </p:pic>
      <p:sp>
        <p:nvSpPr>
          <p:cNvPr id="2" name="Title 1"/>
          <p:cNvSpPr>
            <a:spLocks noGrp="1"/>
          </p:cNvSpPr>
          <p:nvPr>
            <p:ph type="ctrTitle"/>
          </p:nvPr>
        </p:nvSpPr>
        <p:spPr>
          <a:xfrm>
            <a:off x="1751012" y="609601"/>
            <a:ext cx="8676222" cy="3200400"/>
          </a:xfrm>
        </p:spPr>
        <p:txBody>
          <a:bodyPr vert="horz" lIns="109728" tIns="109728" rIns="109728" bIns="91440" rtlCol="0">
            <a:normAutofit/>
          </a:bodyPr>
          <a:lstStyle/>
          <a:p>
            <a:r>
              <a:rPr lang="en-US"/>
              <a:t>An Ensemble Method for Traffic Light Management</a:t>
            </a:r>
          </a:p>
        </p:txBody>
      </p:sp>
      <p:sp>
        <p:nvSpPr>
          <p:cNvPr id="3" name="Subtitle 2"/>
          <p:cNvSpPr>
            <a:spLocks noGrp="1"/>
          </p:cNvSpPr>
          <p:nvPr>
            <p:ph type="subTitle" idx="1"/>
          </p:nvPr>
        </p:nvSpPr>
        <p:spPr>
          <a:xfrm>
            <a:off x="1751012" y="3886200"/>
            <a:ext cx="8676222" cy="1905000"/>
          </a:xfrm>
        </p:spPr>
        <p:txBody>
          <a:bodyPr vert="horz" lIns="109728" tIns="109728" rIns="109728" bIns="91440" rtlCol="0">
            <a:normAutofit/>
          </a:bodyPr>
          <a:lstStyle/>
          <a:p>
            <a:pPr>
              <a:spcAft>
                <a:spcPts val="600"/>
              </a:spcAft>
            </a:pPr>
            <a:r>
              <a:rPr lang="en-US"/>
              <a:t>Presenter: Evangelos Mathioudis</a:t>
            </a:r>
          </a:p>
          <a:p>
            <a:pPr>
              <a:spcAft>
                <a:spcPts val="600"/>
              </a:spcAft>
            </a:pPr>
            <a:r>
              <a:rPr lang="en-US"/>
              <a:t>School: University of Nicosia</a:t>
            </a:r>
          </a:p>
          <a:p>
            <a:pPr>
              <a:spcAft>
                <a:spcPts val="600"/>
              </a:spcAft>
            </a:pPr>
            <a:r>
              <a:rPr lang="en-US"/>
              <a:t>Program Title: MSc in Data Science</a:t>
            </a:r>
          </a:p>
          <a:p>
            <a:pPr>
              <a:spcAft>
                <a:spcPts val="600"/>
              </a:spcAft>
            </a:pPr>
            <a:r>
              <a:rPr lang="en-US"/>
              <a:t>Supervisor: Ioannis Katakis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E60E-CE92-59A8-6191-9E80991D6922}"/>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DEEP Reinforcement learning</a:t>
            </a:r>
          </a:p>
        </p:txBody>
      </p:sp>
      <p:sp>
        <p:nvSpPr>
          <p:cNvPr id="5" name="Content Placeholder 4">
            <a:extLst>
              <a:ext uri="{FF2B5EF4-FFF2-40B4-BE49-F238E27FC236}">
                <a16:creationId xmlns:a16="http://schemas.microsoft.com/office/drawing/2014/main" id="{2F085B0E-755B-A356-ECD0-A17CFC72C367}"/>
              </a:ext>
            </a:extLst>
          </p:cNvPr>
          <p:cNvSpPr>
            <a:spLocks noGrp="1"/>
          </p:cNvSpPr>
          <p:nvPr>
            <p:ph sz="half" idx="2"/>
          </p:nvPr>
        </p:nvSpPr>
        <p:spPr>
          <a:xfrm>
            <a:off x="643192" y="2666999"/>
            <a:ext cx="3643674" cy="3216276"/>
          </a:xfrm>
        </p:spPr>
        <p:txBody>
          <a:bodyPr vert="horz" lIns="91440" tIns="45720" rIns="91440" bIns="45720" rtlCol="0" anchor="t">
            <a:normAutofit/>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rPr>
              <a:t>DeepMind first to apply deep learning to approximate q-learning – 2013</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Deep Q-Network (DQN)</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DQN beats World Champion player Lee Sedol in Alpha Go - 2016</a:t>
            </a:r>
          </a:p>
        </p:txBody>
      </p:sp>
      <p:pic>
        <p:nvPicPr>
          <p:cNvPr id="4" name="Picture 4" descr="Diagram&#10;&#10;Description automatically generated">
            <a:extLst>
              <a:ext uri="{FF2B5EF4-FFF2-40B4-BE49-F238E27FC236}">
                <a16:creationId xmlns:a16="http://schemas.microsoft.com/office/drawing/2014/main" id="{A97AE0D4-4A08-2679-6E53-1B19E7BAA2AC}"/>
              </a:ext>
            </a:extLst>
          </p:cNvPr>
          <p:cNvPicPr>
            <a:picLocks noGrp="1" noChangeAspect="1"/>
          </p:cNvPicPr>
          <p:nvPr>
            <p:ph sz="half" idx="1"/>
          </p:nvPr>
        </p:nvPicPr>
        <p:blipFill>
          <a:blip r:embed="rId4"/>
          <a:stretch>
            <a:fillRect/>
          </a:stretch>
        </p:blipFill>
        <p:spPr>
          <a:xfrm>
            <a:off x="4630994" y="1323676"/>
            <a:ext cx="6916633" cy="38906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0306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F7182-3B53-3EFF-D635-F693ECFDD3BF}"/>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gradFill flip="none" rotWithShape="1">
                  <a:gsLst>
                    <a:gs pos="0">
                      <a:sysClr val="window" lastClr="FFFFFF"/>
                    </a:gs>
                    <a:gs pos="100000">
                      <a:sysClr val="window" lastClr="FFFFFF">
                        <a:lumMod val="65000"/>
                      </a:sysClr>
                    </a:gs>
                  </a:gsLst>
                  <a:lin ang="5580000" scaled="0"/>
                  <a:tileRect/>
                </a:gradFill>
              </a:rPr>
              <a:t>Deep Q-learning Network</a:t>
            </a:r>
          </a:p>
        </p:txBody>
      </p:sp>
      <p:sp>
        <p:nvSpPr>
          <p:cNvPr id="6" name="Content Placeholder 5">
            <a:extLst>
              <a:ext uri="{FF2B5EF4-FFF2-40B4-BE49-F238E27FC236}">
                <a16:creationId xmlns:a16="http://schemas.microsoft.com/office/drawing/2014/main" id="{ECB86E2F-ABEB-2806-D2DE-CD74ABE100DE}"/>
              </a:ext>
            </a:extLst>
          </p:cNvPr>
          <p:cNvSpPr>
            <a:spLocks noGrp="1"/>
          </p:cNvSpPr>
          <p:nvPr>
            <p:ph sz="half" idx="2"/>
          </p:nvPr>
        </p:nvSpPr>
        <p:spPr>
          <a:xfrm>
            <a:off x="6420465" y="2666999"/>
            <a:ext cx="5122606" cy="3828374"/>
          </a:xfrm>
        </p:spPr>
        <p:txBody>
          <a:bodyPr vert="horz" lIns="91440" tIns="45720" rIns="91440" bIns="45720" rtlCol="0" anchor="t">
            <a:noAutofit/>
          </a:bodyPr>
          <a:lstStyle/>
          <a:p>
            <a:pPr marL="0" indent="0"/>
            <a:r>
              <a:rPr lang="en-US" sz="3200">
                <a:gradFill flip="none" rotWithShape="1">
                  <a:gsLst>
                    <a:gs pos="0">
                      <a:sysClr val="window" lastClr="FFFFFF"/>
                    </a:gs>
                    <a:gs pos="100000">
                      <a:sysClr val="window" lastClr="FFFFFF">
                        <a:lumMod val="75000"/>
                      </a:sysClr>
                    </a:gs>
                  </a:gsLst>
                  <a:lin ang="5580000" scaled="0"/>
                  <a:tileRect/>
                </a:gradFill>
              </a:rPr>
              <a:t>Target Network</a:t>
            </a:r>
            <a:endParaRPr lang="en-US" sz="320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r>
              <a:rPr lang="en-US" sz="240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rPr>
              <a:t>Why?</a:t>
            </a:r>
          </a:p>
          <a:p>
            <a:pPr lvl="1"/>
            <a:r>
              <a:rPr lang="en-US" sz="2200">
                <a:gradFill flip="none" rotWithShape="1">
                  <a:gsLst>
                    <a:gs pos="0">
                      <a:sysClr val="window" lastClr="FFFFFF"/>
                    </a:gs>
                    <a:gs pos="100000">
                      <a:sysClr val="window" lastClr="FFFFFF">
                        <a:lumMod val="75000"/>
                      </a:sysClr>
                    </a:gs>
                  </a:gsLst>
                  <a:lin ang="5580000" scaled="0"/>
                  <a:tileRect/>
                </a:gradFill>
              </a:rPr>
              <a:t>Non-Stationary or Unstable Target Values</a:t>
            </a:r>
            <a:endParaRPr lang="en-US" sz="220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lvl="2"/>
            <a:r>
              <a:rPr lang="en-US" sz="1800">
                <a:gradFill flip="none" rotWithShape="1">
                  <a:gsLst>
                    <a:gs pos="0">
                      <a:sysClr val="window" lastClr="FFFFFF"/>
                    </a:gs>
                    <a:gs pos="100000">
                      <a:sysClr val="window" lastClr="FFFFFF">
                        <a:lumMod val="75000"/>
                      </a:sysClr>
                    </a:gs>
                  </a:gsLst>
                  <a:lin ang="5580000" scaled="0"/>
                  <a:tileRect/>
                </a:gradFill>
              </a:rPr>
              <a:t>One DNN that handles both lead to divergence</a:t>
            </a:r>
            <a:endParaRPr lang="en-US" sz="180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r>
              <a:rPr lang="en-US" sz="2400">
                <a:gradFill flip="none" rotWithShape="1">
                  <a:gsLst>
                    <a:gs pos="0">
                      <a:sysClr val="window" lastClr="FFFFFF"/>
                    </a:gs>
                    <a:gs pos="100000">
                      <a:sysClr val="window" lastClr="FFFFFF">
                        <a:lumMod val="75000"/>
                      </a:sysClr>
                    </a:gs>
                  </a:gsLst>
                  <a:lin ang="5580000" scaled="0"/>
                  <a:tileRect/>
                </a:gradFill>
              </a:rPr>
              <a:t>Instead Use A Target and A Prediction Network</a:t>
            </a:r>
            <a:endParaRPr lang="en-US" sz="240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p:txBody>
      </p:sp>
      <p:sp>
        <p:nvSpPr>
          <p:cNvPr id="14"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10;&#10;Description automatically generated">
            <a:extLst>
              <a:ext uri="{FF2B5EF4-FFF2-40B4-BE49-F238E27FC236}">
                <a16:creationId xmlns:a16="http://schemas.microsoft.com/office/drawing/2014/main" id="{232F78E1-8783-5A3F-0393-EE8E9F1C82B6}"/>
              </a:ext>
            </a:extLst>
          </p:cNvPr>
          <p:cNvPicPr>
            <a:picLocks noGrp="1" noChangeAspect="1"/>
          </p:cNvPicPr>
          <p:nvPr>
            <p:ph sz="half" idx="1"/>
          </p:nvPr>
        </p:nvPicPr>
        <p:blipFill>
          <a:blip r:embed="rId3"/>
          <a:stretch>
            <a:fillRect/>
          </a:stretch>
        </p:blipFill>
        <p:spPr>
          <a:xfrm>
            <a:off x="1148186" y="1409468"/>
            <a:ext cx="4451371" cy="3694636"/>
          </a:xfrm>
          <a:prstGeom prst="rect">
            <a:avLst/>
          </a:prstGeom>
        </p:spPr>
      </p:pic>
      <p:sp>
        <p:nvSpPr>
          <p:cNvPr id="3" name="TextBox 2">
            <a:extLst>
              <a:ext uri="{FF2B5EF4-FFF2-40B4-BE49-F238E27FC236}">
                <a16:creationId xmlns:a16="http://schemas.microsoft.com/office/drawing/2014/main" id="{7B544A14-58BE-7447-B9E3-B8E394F47CB7}"/>
              </a:ext>
            </a:extLst>
          </p:cNvPr>
          <p:cNvSpPr txBox="1"/>
          <p:nvPr/>
        </p:nvSpPr>
        <p:spPr>
          <a:xfrm>
            <a:off x="652072" y="5636302"/>
            <a:ext cx="651572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Source: </a:t>
            </a:r>
            <a:r>
              <a:rPr lang="en-US" sz="1000">
                <a:ea typeface="+mn-lt"/>
                <a:cs typeface="+mn-lt"/>
              </a:rPr>
              <a:t>https://www.analyticsvidhya.com/</a:t>
            </a:r>
            <a:endParaRPr lang="en-US" sz="1000"/>
          </a:p>
        </p:txBody>
      </p:sp>
    </p:spTree>
    <p:extLst>
      <p:ext uri="{BB962C8B-B14F-4D97-AF65-F5344CB8AC3E}">
        <p14:creationId xmlns:p14="http://schemas.microsoft.com/office/powerpoint/2010/main" val="426338872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E05A-ACD8-A4AB-D3FA-DB1E29792FE7}"/>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Deep Q-Learning</a:t>
            </a:r>
            <a:endParaRPr lang="en-US"/>
          </a:p>
        </p:txBody>
      </p:sp>
      <p:sp>
        <p:nvSpPr>
          <p:cNvPr id="3" name="Text Placeholder 2">
            <a:extLst>
              <a:ext uri="{FF2B5EF4-FFF2-40B4-BE49-F238E27FC236}">
                <a16:creationId xmlns:a16="http://schemas.microsoft.com/office/drawing/2014/main" id="{2F18A8CF-3134-E266-46B6-3302DE952D07}"/>
              </a:ext>
            </a:extLst>
          </p:cNvPr>
          <p:cNvSpPr>
            <a:spLocks noGrp="1"/>
          </p:cNvSpPr>
          <p:nvPr>
            <p:ph type="body" idx="1"/>
          </p:nvPr>
        </p:nvSpPr>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Experience Replay Memory</a:t>
            </a:r>
            <a:endParaRPr lang="en-US"/>
          </a:p>
        </p:txBody>
      </p:sp>
      <p:sp>
        <p:nvSpPr>
          <p:cNvPr id="4" name="Content Placeholder 3">
            <a:extLst>
              <a:ext uri="{FF2B5EF4-FFF2-40B4-BE49-F238E27FC236}">
                <a16:creationId xmlns:a16="http://schemas.microsoft.com/office/drawing/2014/main" id="{9331BECB-A557-8E87-8BBA-90204905FF9F}"/>
              </a:ext>
            </a:extLst>
          </p:cNvPr>
          <p:cNvSpPr>
            <a:spLocks noGrp="1"/>
          </p:cNvSpPr>
          <p:nvPr>
            <p:ph sz="half" idx="2"/>
          </p:nvPr>
        </p:nvSpPr>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Stores experiences as tuples (</a:t>
            </a:r>
            <a:r>
              <a:rPr lang="en-US" err="1">
                <a:effectLst>
                  <a:glow rad="38100">
                    <a:prstClr val="black">
                      <a:lumMod val="50000"/>
                      <a:lumOff val="50000"/>
                      <a:alpha val="20000"/>
                    </a:prstClr>
                  </a:glow>
                  <a:outerShdw blurRad="44450" dist="12700" dir="13860000" algn="tl" rotWithShape="0">
                    <a:srgbClr val="000000">
                      <a:alpha val="20000"/>
                    </a:srgbClr>
                  </a:outerShdw>
                </a:effectLst>
              </a:rPr>
              <a:t>s,a,r,s</a:t>
            </a:r>
            <a:r>
              <a:rPr lang="en-US">
                <a:effectLst>
                  <a:glow rad="38100">
                    <a:prstClr val="black">
                      <a:lumMod val="50000"/>
                      <a:lumOff val="50000"/>
                      <a:alpha val="20000"/>
                    </a:prstClr>
                  </a:glow>
                  <a:outerShdw blurRad="44450" dist="12700" dir="13860000" algn="tl" rotWithShape="0">
                    <a:srgbClr val="000000">
                      <a:alpha val="20000"/>
                    </a:srgbClr>
                  </a:outerShdw>
                </a:effectLst>
              </a:rPr>
              <a:t>') in Replay Memory</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Samples Mini-batches of past experiences</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Uses Mini-batches to UPDATE weights on the prediction network</a:t>
            </a:r>
          </a:p>
        </p:txBody>
      </p:sp>
      <p:sp>
        <p:nvSpPr>
          <p:cNvPr id="5" name="Text Placeholder 4">
            <a:extLst>
              <a:ext uri="{FF2B5EF4-FFF2-40B4-BE49-F238E27FC236}">
                <a16:creationId xmlns:a16="http://schemas.microsoft.com/office/drawing/2014/main" id="{08C58947-8C68-5310-0FCD-A1AB14306D91}"/>
              </a:ext>
            </a:extLst>
          </p:cNvPr>
          <p:cNvSpPr>
            <a:spLocks noGrp="1"/>
          </p:cNvSpPr>
          <p:nvPr>
            <p:ph type="body" sz="quarter" idx="3"/>
          </p:nvPr>
        </p:nvSpPr>
        <p:spPr>
          <a:xfrm>
            <a:off x="6443133" y="2667000"/>
            <a:ext cx="5678575" cy="576262"/>
          </a:xfrm>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Prioritized Experience Replay </a:t>
            </a:r>
            <a:endParaRPr lang="en-US"/>
          </a:p>
        </p:txBody>
      </p:sp>
      <p:sp>
        <p:nvSpPr>
          <p:cNvPr id="6" name="Content Placeholder 5">
            <a:extLst>
              <a:ext uri="{FF2B5EF4-FFF2-40B4-BE49-F238E27FC236}">
                <a16:creationId xmlns:a16="http://schemas.microsoft.com/office/drawing/2014/main" id="{DB9A48D8-F01A-A904-8B54-26135C0B7297}"/>
              </a:ext>
            </a:extLst>
          </p:cNvPr>
          <p:cNvSpPr>
            <a:spLocks noGrp="1"/>
          </p:cNvSpPr>
          <p:nvPr>
            <p:ph sz="quarter" idx="4"/>
          </p:nvPr>
        </p:nvSpPr>
        <p:spPr>
          <a:xfrm>
            <a:off x="6170612" y="3243262"/>
            <a:ext cx="6013555" cy="2547937"/>
          </a:xfrm>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Why?</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Experiences where the Agent diverges too much should matter most</a:t>
            </a:r>
          </a:p>
          <a:p>
            <a:pPr lvl="1">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97559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E5C62-EE0C-2051-F348-9D95E385CFC2}"/>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Actor-Critic method</a:t>
            </a:r>
          </a:p>
        </p:txBody>
      </p:sp>
      <p:sp>
        <p:nvSpPr>
          <p:cNvPr id="4" name="Content Placeholder 3">
            <a:extLst>
              <a:ext uri="{FF2B5EF4-FFF2-40B4-BE49-F238E27FC236}">
                <a16:creationId xmlns:a16="http://schemas.microsoft.com/office/drawing/2014/main" id="{1547196F-07C7-BD90-A398-4776F2385572}"/>
              </a:ext>
            </a:extLst>
          </p:cNvPr>
          <p:cNvSpPr>
            <a:spLocks noGrp="1"/>
          </p:cNvSpPr>
          <p:nvPr>
            <p:ph sz="half" idx="2"/>
          </p:nvPr>
        </p:nvSpPr>
        <p:spPr>
          <a:xfrm>
            <a:off x="643192" y="2666999"/>
            <a:ext cx="3643674" cy="3216276"/>
          </a:xfrm>
        </p:spPr>
        <p:txBody>
          <a:bodyPr vert="horz" lIns="91440" tIns="45720" rIns="91440" bIns="45720" rtlCol="0" anchor="t">
            <a:normAutofit/>
          </a:bodyPr>
          <a:lstStyle/>
          <a:p>
            <a:r>
              <a:rPr lang="en-US">
                <a:gradFill flip="none" rotWithShape="1">
                  <a:gsLst>
                    <a:gs pos="0">
                      <a:sysClr val="window" lastClr="FFFFFF"/>
                    </a:gs>
                    <a:gs pos="100000">
                      <a:sysClr val="window" lastClr="FFFFFF">
                        <a:lumMod val="75000"/>
                      </a:sysClr>
                    </a:gs>
                  </a:gsLst>
                  <a:lin ang="5580000" scaled="0"/>
                  <a:tileRect/>
                </a:gradFill>
              </a:rPr>
              <a:t>Both Actor and Critic run in parallel</a:t>
            </a:r>
          </a:p>
          <a:p>
            <a:r>
              <a:rPr lang="en-US">
                <a:gradFill flip="none" rotWithShape="1">
                  <a:gsLst>
                    <a:gs pos="0">
                      <a:sysClr val="window" lastClr="FFFFFF"/>
                    </a:gs>
                    <a:gs pos="100000">
                      <a:sysClr val="window" lastClr="FFFFFF">
                        <a:lumMod val="75000"/>
                      </a:sysClr>
                    </a:gs>
                  </a:gsLst>
                  <a:lin ang="5580000" scaled="0"/>
                  <a:tileRect/>
                </a:gradFill>
              </a:rPr>
              <a:t>Two sets of weights</a:t>
            </a:r>
          </a:p>
        </p:txBody>
      </p:sp>
      <p:sp>
        <p:nvSpPr>
          <p:cNvPr id="12"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5" descr="A picture containing toy, doll, vector graphics&#10;&#10;Description automatically generated">
            <a:extLst>
              <a:ext uri="{FF2B5EF4-FFF2-40B4-BE49-F238E27FC236}">
                <a16:creationId xmlns:a16="http://schemas.microsoft.com/office/drawing/2014/main" id="{B5806352-C68D-90D9-D7D1-4ABA2D8BEE60}"/>
              </a:ext>
            </a:extLst>
          </p:cNvPr>
          <p:cNvPicPr>
            <a:picLocks noGrp="1" noChangeAspect="1"/>
          </p:cNvPicPr>
          <p:nvPr>
            <p:ph sz="half" idx="1"/>
          </p:nvPr>
        </p:nvPicPr>
        <p:blipFill>
          <a:blip r:embed="rId3"/>
          <a:stretch>
            <a:fillRect/>
          </a:stretch>
        </p:blipFill>
        <p:spPr>
          <a:xfrm>
            <a:off x="5128626" y="1899343"/>
            <a:ext cx="5934182" cy="2714887"/>
          </a:xfrm>
          <a:prstGeom prst="rect">
            <a:avLst/>
          </a:prstGeom>
        </p:spPr>
      </p:pic>
    </p:spTree>
    <p:extLst>
      <p:ext uri="{BB962C8B-B14F-4D97-AF65-F5344CB8AC3E}">
        <p14:creationId xmlns:p14="http://schemas.microsoft.com/office/powerpoint/2010/main" val="294125071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640C8-EC7F-851C-D6A3-A996BBC5262F}"/>
              </a:ext>
            </a:extLst>
          </p:cNvPr>
          <p:cNvSpPr>
            <a:spLocks noGrp="1"/>
          </p:cNvSpPr>
          <p:nvPr>
            <p:ph type="title"/>
          </p:nvPr>
        </p:nvSpPr>
        <p:spPr>
          <a:xfrm>
            <a:off x="7835860" y="621323"/>
            <a:ext cx="4025625" cy="3654574"/>
          </a:xfrm>
        </p:spPr>
        <p:txBody>
          <a:bodyPr vert="horz" lIns="91440" tIns="45720" rIns="91440" bIns="45720" rtlCol="0" anchor="t">
            <a:normAutofit/>
          </a:bodyPr>
          <a:lstStyle/>
          <a:p>
            <a:pPr algn="ctr"/>
            <a:r>
              <a:rPr lang="en-US" sz="40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Advantage Actor- Critic Algorithm</a:t>
            </a:r>
          </a:p>
        </p:txBody>
      </p:sp>
      <p:sp>
        <p:nvSpPr>
          <p:cNvPr id="4" name="Text Placeholder 3">
            <a:extLst>
              <a:ext uri="{FF2B5EF4-FFF2-40B4-BE49-F238E27FC236}">
                <a16:creationId xmlns:a16="http://schemas.microsoft.com/office/drawing/2014/main" id="{2494E316-01F2-F191-0F67-DF035F5FB1F4}"/>
              </a:ext>
            </a:extLst>
          </p:cNvPr>
          <p:cNvSpPr>
            <a:spLocks noGrp="1"/>
          </p:cNvSpPr>
          <p:nvPr>
            <p:ph type="body" sz="half" idx="2"/>
          </p:nvPr>
        </p:nvSpPr>
        <p:spPr>
          <a:xfrm>
            <a:off x="7505344" y="3826261"/>
            <a:ext cx="4686656" cy="1710992"/>
          </a:xfrm>
        </p:spPr>
        <p:txBody>
          <a:bodyPr vert="horz" lIns="91440" tIns="45720" rIns="91440" bIns="45720" rtlCol="0" anchor="t">
            <a:normAutofit/>
          </a:bodyPr>
          <a:lstStyle/>
          <a:p>
            <a:pPr marL="342900" indent="-342900">
              <a:buFont typeface="Arial" panose="020B0604020202020204" pitchFamily="34" charset="0"/>
              <a:buChar char="•"/>
            </a:pPr>
            <a:r>
              <a:rPr lang="en-US" sz="2400" dirty="0">
                <a:gradFill flip="none" rotWithShape="1">
                  <a:gsLst>
                    <a:gs pos="0">
                      <a:sysClr val="window" lastClr="FFFFFF"/>
                    </a:gs>
                    <a:gs pos="100000">
                      <a:sysClr val="window" lastClr="FFFFFF">
                        <a:lumMod val="75000"/>
                      </a:sysClr>
                    </a:gs>
                  </a:gsLst>
                  <a:lin ang="5400000" scaled="0"/>
                  <a:tileRect/>
                </a:gradFill>
              </a:rPr>
              <a:t>Advantage Functions</a:t>
            </a:r>
            <a:r>
              <a:rPr lang="en-US" sz="2100" dirty="0">
                <a:gradFill flip="none" rotWithShape="1">
                  <a:gsLst>
                    <a:gs pos="0">
                      <a:sysClr val="window" lastClr="FFFFFF"/>
                    </a:gs>
                    <a:gs pos="100000">
                      <a:sysClr val="window" lastClr="FFFFFF">
                        <a:lumMod val="75000"/>
                      </a:sysClr>
                    </a:gs>
                  </a:gsLst>
                  <a:lin ang="5400000" scaled="0"/>
                  <a:tileRect/>
                </a:gradFill>
              </a:rPr>
              <a:t>: Measure how better an action is compared to the others for a given state</a:t>
            </a:r>
            <a:endParaRPr lang="en-US" dirty="0">
              <a:effectLst>
                <a:glow rad="38100">
                  <a:prstClr val="white">
                    <a:lumMod val="50000"/>
                    <a:lumOff val="50000"/>
                    <a:alpha val="20000"/>
                  </a:prstClr>
                </a:glow>
                <a:outerShdw blurRad="44450" dist="12700" dir="13860000" algn="tl" rotWithShape="0">
                  <a:srgbClr val="000000">
                    <a:alpha val="20000"/>
                  </a:srgbClr>
                </a:outerShdw>
              </a:effectLst>
            </a:endParaRPr>
          </a:p>
        </p:txBody>
      </p:sp>
      <p:sp>
        <p:nvSpPr>
          <p:cNvPr id="21"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5" descr="Graphical user interface, application&#10;&#10;Description automatically generated">
            <a:extLst>
              <a:ext uri="{FF2B5EF4-FFF2-40B4-BE49-F238E27FC236}">
                <a16:creationId xmlns:a16="http://schemas.microsoft.com/office/drawing/2014/main" id="{50C2BB98-680F-06AE-4D2D-852370133817}"/>
              </a:ext>
            </a:extLst>
          </p:cNvPr>
          <p:cNvPicPr>
            <a:picLocks noGrp="1" noChangeAspect="1"/>
          </p:cNvPicPr>
          <p:nvPr>
            <p:ph type="pic" idx="1"/>
          </p:nvPr>
        </p:nvPicPr>
        <p:blipFill rotWithShape="1">
          <a:blip r:embed="rId3"/>
          <a:srcRect l="1444" r="-332" b="306"/>
          <a:stretch/>
        </p:blipFill>
        <p:spPr>
          <a:xfrm>
            <a:off x="1142544" y="1505248"/>
            <a:ext cx="5915570" cy="3828144"/>
          </a:xfrm>
          <a:prstGeom prst="rect">
            <a:avLst/>
          </a:prstGeom>
        </p:spPr>
      </p:pic>
    </p:spTree>
    <p:extLst>
      <p:ext uri="{BB962C8B-B14F-4D97-AF65-F5344CB8AC3E}">
        <p14:creationId xmlns:p14="http://schemas.microsoft.com/office/powerpoint/2010/main" val="340410952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C8CE36-C450-2180-0C6F-6C2550D7647D}"/>
              </a:ext>
            </a:extLst>
          </p:cNvPr>
          <p:cNvSpPr>
            <a:spLocks noGrp="1"/>
          </p:cNvSpPr>
          <p:nvPr>
            <p:ph type="title"/>
          </p:nvPr>
        </p:nvSpPr>
        <p:spPr>
          <a:xfrm>
            <a:off x="1141413" y="609600"/>
            <a:ext cx="9905998" cy="1065451"/>
          </a:xfrm>
        </p:spPr>
        <p:txBody>
          <a:bodyPr>
            <a:normAutofit/>
          </a:bodyPr>
          <a:lstStyle/>
          <a:p>
            <a:pPr algn="ctr"/>
            <a:r>
              <a:rPr lang="en-US">
                <a:solidFill>
                  <a:srgbClr val="BFBFBF"/>
                </a:solidFill>
                <a:effectLst>
                  <a:glow rad="38100">
                    <a:prstClr val="black">
                      <a:lumMod val="65000"/>
                      <a:lumOff val="35000"/>
                      <a:alpha val="40000"/>
                    </a:prstClr>
                  </a:glow>
                  <a:outerShdw blurRad="28575" dist="38100" dir="14040000" algn="tl" rotWithShape="0">
                    <a:srgbClr val="000000">
                      <a:alpha val="25000"/>
                    </a:srgbClr>
                  </a:outerShdw>
                </a:effectLst>
              </a:rPr>
              <a:t>Proximal Policy Optimization</a:t>
            </a:r>
            <a:endParaRPr lang="en-US">
              <a:solidFill>
                <a:srgbClr val="BFBFB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643488-958B-1CC2-4D25-E45B28543F65}"/>
                  </a:ext>
                </a:extLst>
              </p:cNvPr>
              <p:cNvSpPr>
                <a:spLocks noGrp="1"/>
              </p:cNvSpPr>
              <p:nvPr>
                <p:ph idx="1"/>
              </p:nvPr>
            </p:nvSpPr>
            <p:spPr>
              <a:xfrm>
                <a:off x="1141413" y="2666999"/>
                <a:ext cx="9905998" cy="3124201"/>
              </a:xfrm>
            </p:spPr>
            <p:txBody>
              <a:bodyPr>
                <a:normAutofit/>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policy gradient method introduced in 2017 (by Schulman et.al.)</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Easier to Implement</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Simpler Clipped Surrogate Objective Function </a:t>
                </a:r>
                <a:br>
                  <a:rPr lang="en-US" dirty="0">
                    <a:effectLst>
                      <a:glow rad="38100">
                        <a:prstClr val="black">
                          <a:lumMod val="50000"/>
                          <a:lumOff val="50000"/>
                          <a:alpha val="20000"/>
                        </a:prstClr>
                      </a:glow>
                      <a:outerShdw blurRad="44450" dist="12700" dir="13860000" algn="tl" rotWithShape="0">
                        <a:srgbClr val="000000">
                          <a:alpha val="20000"/>
                        </a:srgbClr>
                      </a:outerShdw>
                    </a:effectLst>
                  </a:rPr>
                </a:br>
                <a14:m>
                  <m:oMath xmlns:m="http://schemas.openxmlformats.org/officeDocument/2006/math">
                    <m:sSup>
                      <m:sSup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p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𝐿</m:t>
                        </m:r>
                      </m:e>
                      <m:sup>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𝐶𝐿𝐼𝑃</m:t>
                        </m:r>
                      </m:sup>
                    </m:sSup>
                    <m:d>
                      <m:d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d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𝜃</m:t>
                        </m:r>
                      </m:e>
                    </m:d>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m:t>
                    </m:r>
                    <m:acc>
                      <m:accPr>
                        <m:chr m:val="̂"/>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accPr>
                      <m:e>
                        <m:sSub>
                          <m:sSub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b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𝐸</m:t>
                            </m:r>
                          </m:e>
                          <m:sub>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𝑡</m:t>
                            </m:r>
                          </m:sub>
                        </m:sSub>
                      </m:e>
                    </m:acc>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m:t>
                    </m:r>
                    <m:r>
                      <m:rPr>
                        <m:sty m:val="p"/>
                      </m:rPr>
                      <a:rPr lang="en-US" b="0" i="0"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min</m:t>
                    </m:r>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m:t>
                    </m:r>
                    <m:sSub>
                      <m:sSub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b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𝑟</m:t>
                        </m:r>
                      </m:e>
                      <m:sub>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𝑡</m:t>
                        </m:r>
                      </m:sub>
                    </m:sSub>
                    <m:d>
                      <m:d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d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𝜃</m:t>
                        </m:r>
                      </m:e>
                    </m:d>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 </m:t>
                    </m:r>
                    <m:acc>
                      <m:accPr>
                        <m:chr m:val="̂"/>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accPr>
                      <m:e>
                        <m:sSub>
                          <m:sSub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b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𝐴</m:t>
                            </m:r>
                          </m:e>
                          <m:sub>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𝑡</m:t>
                            </m:r>
                          </m:sub>
                        </m:sSub>
                      </m:e>
                    </m:acc>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 </m:t>
                    </m:r>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𝑐𝑙𝑖𝑝</m:t>
                    </m:r>
                    <m:d>
                      <m:d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dPr>
                      <m:e>
                        <m:sSub>
                          <m:sSub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b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𝑟</m:t>
                            </m:r>
                          </m:e>
                          <m:sub>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𝑡</m:t>
                            </m:r>
                          </m:sub>
                        </m:sSub>
                        <m:d>
                          <m:d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d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𝜃</m:t>
                            </m:r>
                          </m:e>
                        </m:d>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 1−</m:t>
                        </m:r>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𝜖</m:t>
                        </m:r>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 1+</m:t>
                        </m:r>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𝜖</m:t>
                        </m:r>
                      </m:e>
                    </m:d>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 </m:t>
                    </m:r>
                    <m:acc>
                      <m:accPr>
                        <m:chr m:val="̂"/>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accPr>
                      <m:e>
                        <m:sSub>
                          <m:sSubPr>
                            <m:ctrlP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ctrlPr>
                          </m:sSubPr>
                          <m:e>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𝐴</m:t>
                            </m:r>
                          </m:e>
                          <m:sub>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𝑡</m:t>
                            </m:r>
                          </m:sub>
                        </m:sSub>
                      </m:e>
                    </m:acc>
                    <m:r>
                      <a:rPr lang="en-US"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m:t>
                    </m:r>
                  </m:oMath>
                </a14:m>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Better Sample Efficiency</a:t>
                </a:r>
              </a:p>
            </p:txBody>
          </p:sp>
        </mc:Choice>
        <mc:Fallback xmlns="">
          <p:sp>
            <p:nvSpPr>
              <p:cNvPr id="3" name="Content Placeholder 2">
                <a:extLst>
                  <a:ext uri="{FF2B5EF4-FFF2-40B4-BE49-F238E27FC236}">
                    <a16:creationId xmlns:a16="http://schemas.microsoft.com/office/drawing/2014/main" id="{27643488-958B-1CC2-4D25-E45B28543F65}"/>
                  </a:ext>
                </a:extLst>
              </p:cNvPr>
              <p:cNvSpPr>
                <a:spLocks noGrp="1" noRot="1" noChangeAspect="1" noMove="1" noResize="1" noEditPoints="1" noAdjustHandles="1" noChangeArrowheads="1" noChangeShapeType="1" noTextEdit="1"/>
              </p:cNvSpPr>
              <p:nvPr>
                <p:ph idx="1"/>
              </p:nvPr>
            </p:nvSpPr>
            <p:spPr>
              <a:xfrm>
                <a:off x="1141413" y="2666999"/>
                <a:ext cx="9905998" cy="3124201"/>
              </a:xfrm>
              <a:blipFill>
                <a:blip r:embed="rId3"/>
                <a:stretch>
                  <a:fillRect l="-985"/>
                </a:stretch>
              </a:blipFill>
            </p:spPr>
            <p:txBody>
              <a:bodyPr/>
              <a:lstStyle/>
              <a:p>
                <a:r>
                  <a:rPr lang="el-GR">
                    <a:noFill/>
                  </a:rPr>
                  <a:t> </a:t>
                </a:r>
              </a:p>
            </p:txBody>
          </p:sp>
        </mc:Fallback>
      </mc:AlternateContent>
    </p:spTree>
    <p:extLst>
      <p:ext uri="{BB962C8B-B14F-4D97-AF65-F5344CB8AC3E}">
        <p14:creationId xmlns:p14="http://schemas.microsoft.com/office/powerpoint/2010/main" val="15817509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3B68-7F5A-D934-8B9D-388EA5C1F804}"/>
              </a:ext>
            </a:extLst>
          </p:cNvPr>
          <p:cNvSpPr>
            <a:spLocks noGrp="1"/>
          </p:cNvSpPr>
          <p:nvPr>
            <p:ph type="title"/>
          </p:nvPr>
        </p:nvSpPr>
        <p:spPr>
          <a:xfrm>
            <a:off x="6096000" y="609599"/>
            <a:ext cx="5435760" cy="2009775"/>
          </a:xfrm>
        </p:spPr>
        <p:txBody>
          <a:bodyPr vert="horz" lIns="91440" tIns="45720" rIns="91440" bIns="45720" rtlCol="0" anchor="t">
            <a:normAutofit/>
          </a:bodyPr>
          <a:lstStyle/>
          <a:p>
            <a:pPr algn="ctr"/>
            <a:r>
              <a:rPr lang="en-US" dirty="0"/>
              <a:t>Ensemble Methods</a:t>
            </a:r>
          </a:p>
        </p:txBody>
      </p:sp>
      <p:pic>
        <p:nvPicPr>
          <p:cNvPr id="7" name="Picture 7" descr="Diagram&#10;&#10;Description automatically generated">
            <a:extLst>
              <a:ext uri="{FF2B5EF4-FFF2-40B4-BE49-F238E27FC236}">
                <a16:creationId xmlns:a16="http://schemas.microsoft.com/office/drawing/2014/main" id="{DF40718E-1EE0-B865-5C05-2474AB1ACBC0}"/>
              </a:ext>
            </a:extLst>
          </p:cNvPr>
          <p:cNvPicPr>
            <a:picLocks noChangeAspect="1"/>
          </p:cNvPicPr>
          <p:nvPr/>
        </p:nvPicPr>
        <p:blipFill rotWithShape="1">
          <a:blip r:embed="rId4"/>
          <a:srcRect l="215" r="-216" b="1083"/>
          <a:stretch/>
        </p:blipFill>
        <p:spPr>
          <a:xfrm>
            <a:off x="0" y="3417710"/>
            <a:ext cx="5589190" cy="3289545"/>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solidFill>
            <a:srgbClr val="FFFFFF">
              <a:shade val="85000"/>
            </a:srgbClr>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8">
            <a:extLst>
              <a:ext uri="{FF2B5EF4-FFF2-40B4-BE49-F238E27FC236}">
                <a16:creationId xmlns:a16="http://schemas.microsoft.com/office/drawing/2014/main" id="{B235F551-AA3F-C272-563B-B952E412453A}"/>
              </a:ext>
            </a:extLst>
          </p:cNvPr>
          <p:cNvPicPr>
            <a:picLocks noGrp="1" noChangeAspect="1"/>
          </p:cNvPicPr>
          <p:nvPr>
            <p:ph sz="half" idx="2"/>
          </p:nvPr>
        </p:nvPicPr>
        <p:blipFill rotWithShape="1">
          <a:blip r:embed="rId5"/>
          <a:srcRect r="-493"/>
          <a:stretch/>
        </p:blipFill>
        <p:spPr>
          <a:xfrm>
            <a:off x="0" y="333308"/>
            <a:ext cx="5589190" cy="2697474"/>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7" name="Content Placeholder 11">
            <a:extLst>
              <a:ext uri="{FF2B5EF4-FFF2-40B4-BE49-F238E27FC236}">
                <a16:creationId xmlns:a16="http://schemas.microsoft.com/office/drawing/2014/main" id="{D6C3F48E-7F64-0495-B664-EEC587E2BDF7}"/>
              </a:ext>
            </a:extLst>
          </p:cNvPr>
          <p:cNvSpPr>
            <a:spLocks noGrp="1"/>
          </p:cNvSpPr>
          <p:nvPr>
            <p:ph sz="half" idx="1"/>
          </p:nvPr>
        </p:nvSpPr>
        <p:spPr>
          <a:xfrm>
            <a:off x="6086168" y="1682045"/>
            <a:ext cx="5455424" cy="5473206"/>
          </a:xfrm>
        </p:spPr>
        <p:txBody>
          <a:bodyPr vert="horz" lIns="91440" tIns="45720" rIns="91440" bIns="45720" rtlCol="0" anchor="t">
            <a:normAutofit/>
          </a:bodyPr>
          <a:lstStyle/>
          <a:p>
            <a:r>
              <a:rPr lang="en-US" b="1" dirty="0"/>
              <a:t>Advantages</a:t>
            </a:r>
            <a:r>
              <a:rPr lang="en-US" dirty="0"/>
              <a:t>:</a:t>
            </a:r>
          </a:p>
          <a:p>
            <a:pPr lvl="1"/>
            <a:r>
              <a:rPr lang="en-US" dirty="0"/>
              <a:t>Better Performance Compared to each contributor Algorithm</a:t>
            </a:r>
          </a:p>
          <a:p>
            <a:pPr lvl="1"/>
            <a:r>
              <a:rPr lang="en-US" dirty="0"/>
              <a:t>Faster Learning (in supervised learning)</a:t>
            </a:r>
          </a:p>
          <a:p>
            <a:r>
              <a:rPr lang="en-US" b="1" dirty="0"/>
              <a:t>Ensembles in RL</a:t>
            </a:r>
            <a:r>
              <a:rPr lang="en-US" dirty="0"/>
              <a:t>:</a:t>
            </a:r>
          </a:p>
          <a:p>
            <a:pPr lvl="1"/>
            <a:r>
              <a:rPr lang="en-US" dirty="0"/>
              <a:t>Majority Voting</a:t>
            </a:r>
          </a:p>
          <a:p>
            <a:pPr lvl="1"/>
            <a:r>
              <a:rPr lang="en-US" dirty="0"/>
              <a:t>Rank Voting</a:t>
            </a:r>
          </a:p>
          <a:p>
            <a:pPr lvl="1"/>
            <a:r>
              <a:rPr lang="en-US" dirty="0"/>
              <a:t>Mixture Model</a:t>
            </a:r>
          </a:p>
          <a:p>
            <a:pPr lvl="1"/>
            <a:r>
              <a:rPr lang="en-US" dirty="0"/>
              <a:t>Boltzmann Multiplication</a:t>
            </a:r>
          </a:p>
          <a:p>
            <a:pPr lvl="1"/>
            <a:r>
              <a:rPr lang="en-US" dirty="0"/>
              <a:t>Boltzmann Addition</a:t>
            </a:r>
          </a:p>
        </p:txBody>
      </p:sp>
    </p:spTree>
    <p:extLst>
      <p:ext uri="{BB962C8B-B14F-4D97-AF65-F5344CB8AC3E}">
        <p14:creationId xmlns:p14="http://schemas.microsoft.com/office/powerpoint/2010/main" val="969220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A picture containing chart&#10;&#10;Description automatically generated">
            <a:extLst>
              <a:ext uri="{FF2B5EF4-FFF2-40B4-BE49-F238E27FC236}">
                <a16:creationId xmlns:a16="http://schemas.microsoft.com/office/drawing/2014/main" id="{D6EAF814-4B7C-89A9-9054-B731FD8BCB52}"/>
              </a:ext>
            </a:extLst>
          </p:cNvPr>
          <p:cNvPicPr>
            <a:picLocks noGrp="1" noChangeAspect="1"/>
          </p:cNvPicPr>
          <p:nvPr>
            <p:ph sz="half" idx="2"/>
          </p:nvPr>
        </p:nvPicPr>
        <p:blipFill rotWithShape="1">
          <a:blip r:embed="rId4">
            <a:duotone>
              <a:prstClr val="black"/>
              <a:schemeClr val="bg1">
                <a:tint val="45000"/>
                <a:satMod val="400000"/>
              </a:schemeClr>
            </a:duotone>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F0212AB-EE1F-C495-5C8F-A291129A6B8D}"/>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a:t>Our Approach -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BC2141-82E8-DB0A-9228-C421BD91B7CD}"/>
                  </a:ext>
                </a:extLst>
              </p:cNvPr>
              <p:cNvSpPr>
                <a:spLocks noGrp="1"/>
              </p:cNvSpPr>
              <p:nvPr>
                <p:ph sz="half" idx="1"/>
              </p:nvPr>
            </p:nvSpPr>
            <p:spPr>
              <a:xfrm>
                <a:off x="1141413" y="1923287"/>
                <a:ext cx="9905998" cy="4611626"/>
              </a:xfrm>
            </p:spPr>
            <p:txBody>
              <a:bodyPr vert="horz" lIns="91440" tIns="45720" rIns="91440" bIns="45720" rtlCol="0" anchor="ctr">
                <a:normAutofit/>
              </a:bodyPr>
              <a:lstStyle/>
              <a:p>
                <a:pPr>
                  <a:lnSpc>
                    <a:spcPct val="90000"/>
                  </a:lnSpc>
                </a:pPr>
                <a:r>
                  <a:rPr lang="en-US" sz="2000" dirty="0"/>
                  <a:t>Environment: Simulation of Urban </a:t>
                </a:r>
                <a:r>
                  <a:rPr lang="en-US" sz="2000" dirty="0" err="1"/>
                  <a:t>MObility</a:t>
                </a:r>
                <a:r>
                  <a:rPr lang="en-US" sz="2000" dirty="0"/>
                  <a:t> (SUMO)</a:t>
                </a:r>
              </a:p>
              <a:p>
                <a:pPr>
                  <a:lnSpc>
                    <a:spcPct val="90000"/>
                  </a:lnSpc>
                </a:pPr>
                <a:r>
                  <a:rPr lang="en-US" sz="2000" dirty="0"/>
                  <a:t>State Representation: Vector of Dimension </a:t>
                </a:r>
                <a14:m>
                  <m:oMath xmlns:m="http://schemas.openxmlformats.org/officeDocument/2006/math">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m:t>
                        </m:r>
                        <m:r>
                          <a:rPr lang="en-US" sz="2000" b="1" i="1">
                            <a:latin typeface="Cambria Math" panose="02040503050406030204" pitchFamily="18" charset="0"/>
                          </a:rPr>
                          <m:t>𝑮𝒓𝒆𝒆𝒏𝑷𝒉𝒂𝒔𝒆𝒔</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𝑳𝒂𝒏𝒆𝒔</m:t>
                        </m:r>
                      </m:sup>
                    </m:sSup>
                  </m:oMath>
                </a14:m>
                <a:r>
                  <a:rPr lang="en-US" sz="2000" dirty="0"/>
                  <a:t> </a:t>
                </a:r>
              </a:p>
              <a:p>
                <a:pPr>
                  <a:lnSpc>
                    <a:spcPct val="90000"/>
                  </a:lnSpc>
                </a:pPr>
                <a:r>
                  <a:rPr lang="en-US" sz="2000" dirty="0"/>
                  <a:t>Reward: The Change of the Cumulative Vehicle Delay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𝑫</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𝑫</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𝒕</m:t>
                            </m:r>
                          </m:sub>
                        </m:sSub>
                      </m:sub>
                    </m:sSub>
                  </m:oMath>
                </a14:m>
                <a:endParaRPr lang="en-US" sz="2000" b="1" dirty="0"/>
              </a:p>
              <a:p>
                <a:pPr>
                  <a:lnSpc>
                    <a:spcPct val="90000"/>
                  </a:lnSpc>
                </a:pPr>
                <a:r>
                  <a:rPr lang="en-US" sz="2000" dirty="0"/>
                  <a:t>Action: Choose the next Green Phase (Any change on green phase time is preceded by a yellow phase)</a:t>
                </a:r>
              </a:p>
              <a:p>
                <a:pPr>
                  <a:lnSpc>
                    <a:spcPct val="90000"/>
                  </a:lnSpc>
                </a:pPr>
                <a:r>
                  <a:rPr lang="en-US" sz="2000" dirty="0"/>
                  <a:t>Ensemble Methods</a:t>
                </a:r>
              </a:p>
              <a:p>
                <a:pPr lvl="1">
                  <a:lnSpc>
                    <a:spcPct val="90000"/>
                  </a:lnSpc>
                </a:pPr>
                <a:r>
                  <a:rPr lang="en-US" sz="2000" dirty="0"/>
                  <a:t>Average Voting – Boltzmann Probs</a:t>
                </a:r>
              </a:p>
              <a:p>
                <a:pPr lvl="1">
                  <a:lnSpc>
                    <a:spcPct val="90000"/>
                  </a:lnSpc>
                </a:pPr>
                <a:r>
                  <a:rPr lang="en-US" sz="2000" dirty="0"/>
                  <a:t>Majority Voting</a:t>
                </a:r>
              </a:p>
              <a:p>
                <a:pPr lvl="1">
                  <a:lnSpc>
                    <a:spcPct val="90000"/>
                  </a:lnSpc>
                </a:pPr>
                <a:r>
                  <a:rPr lang="en-US" sz="2000" dirty="0"/>
                  <a:t>Soft Voting</a:t>
                </a:r>
              </a:p>
              <a:p>
                <a:pPr lvl="1">
                  <a:lnSpc>
                    <a:spcPct val="90000"/>
                  </a:lnSpc>
                </a:pPr>
                <a:r>
                  <a:rPr lang="en-US" sz="2000" dirty="0"/>
                  <a:t>Transformed Rank Voting</a:t>
                </a:r>
              </a:p>
            </p:txBody>
          </p:sp>
        </mc:Choice>
        <mc:Fallback xmlns="">
          <p:sp>
            <p:nvSpPr>
              <p:cNvPr id="3" name="Content Placeholder 2">
                <a:extLst>
                  <a:ext uri="{FF2B5EF4-FFF2-40B4-BE49-F238E27FC236}">
                    <a16:creationId xmlns:a16="http://schemas.microsoft.com/office/drawing/2014/main" id="{1CBC2141-82E8-DB0A-9228-C421BD91B7CD}"/>
                  </a:ext>
                </a:extLst>
              </p:cNvPr>
              <p:cNvSpPr>
                <a:spLocks noGrp="1" noRot="1" noChangeAspect="1" noMove="1" noResize="1" noEditPoints="1" noAdjustHandles="1" noChangeArrowheads="1" noChangeShapeType="1" noTextEdit="1"/>
              </p:cNvSpPr>
              <p:nvPr>
                <p:ph sz="half" idx="1"/>
              </p:nvPr>
            </p:nvSpPr>
            <p:spPr>
              <a:xfrm>
                <a:off x="1141413" y="1923287"/>
                <a:ext cx="9905998" cy="4611626"/>
              </a:xfrm>
              <a:blipFill>
                <a:blip r:embed="rId5"/>
                <a:stretch>
                  <a:fillRect l="-985"/>
                </a:stretch>
              </a:blipFill>
            </p:spPr>
            <p:txBody>
              <a:bodyPr/>
              <a:lstStyle/>
              <a:p>
                <a:r>
                  <a:rPr lang="el-GR">
                    <a:noFill/>
                  </a:rPr>
                  <a:t> </a:t>
                </a:r>
              </a:p>
            </p:txBody>
          </p:sp>
        </mc:Fallback>
      </mc:AlternateContent>
    </p:spTree>
    <p:extLst>
      <p:ext uri="{BB962C8B-B14F-4D97-AF65-F5344CB8AC3E}">
        <p14:creationId xmlns:p14="http://schemas.microsoft.com/office/powerpoint/2010/main" val="224318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12AB-EE1F-C495-5C8F-A291129A6B8D}"/>
              </a:ext>
            </a:extLst>
          </p:cNvPr>
          <p:cNvSpPr>
            <a:spLocks noGrp="1"/>
          </p:cNvSpPr>
          <p:nvPr>
            <p:ph type="title"/>
          </p:nvPr>
        </p:nvSpPr>
        <p:spPr>
          <a:xfrm>
            <a:off x="643192" y="609600"/>
            <a:ext cx="4762861" cy="1154907"/>
          </a:xfrm>
        </p:spPr>
        <p:txBody>
          <a:bodyPr vert="horz" lIns="91440" tIns="45720" rIns="91440" bIns="45720" rtlCol="0" anchor="ctr">
            <a:normAutofit/>
          </a:bodyPr>
          <a:lstStyle/>
          <a:p>
            <a:r>
              <a:rPr lang="en-US" sz="2800"/>
              <a:t>Our Approach - Data</a:t>
            </a:r>
          </a:p>
        </p:txBody>
      </p:sp>
      <p:sp>
        <p:nvSpPr>
          <p:cNvPr id="3" name="Content Placeholder 2">
            <a:extLst>
              <a:ext uri="{FF2B5EF4-FFF2-40B4-BE49-F238E27FC236}">
                <a16:creationId xmlns:a16="http://schemas.microsoft.com/office/drawing/2014/main" id="{1CBC2141-82E8-DB0A-9228-C421BD91B7CD}"/>
              </a:ext>
            </a:extLst>
          </p:cNvPr>
          <p:cNvSpPr>
            <a:spLocks noGrp="1"/>
          </p:cNvSpPr>
          <p:nvPr>
            <p:ph sz="half" idx="1"/>
          </p:nvPr>
        </p:nvSpPr>
        <p:spPr>
          <a:xfrm>
            <a:off x="643192" y="2666999"/>
            <a:ext cx="3643674" cy="3216276"/>
          </a:xfrm>
        </p:spPr>
        <p:txBody>
          <a:bodyPr vert="horz" lIns="91440" tIns="45720" rIns="91440" bIns="45720" rtlCol="0" anchor="t">
            <a:normAutofit fontScale="92500" lnSpcReduction="20000"/>
          </a:bodyPr>
          <a:lstStyle/>
          <a:p>
            <a:r>
              <a:rPr lang="en-US" dirty="0"/>
              <a:t>Single Intersection</a:t>
            </a:r>
          </a:p>
          <a:p>
            <a:pPr lvl="1"/>
            <a:r>
              <a:rPr lang="en-US" sz="1800" dirty="0"/>
              <a:t>2 Incoming – 2 Outgoing Approaches</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sz="1800" dirty="0"/>
              <a:t>Totally 8 Lanes</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sz="1800" dirty="0"/>
              <a:t>8 permitted Movement Signals</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sz="1800" dirty="0"/>
              <a:t>Synthetic data build on SUMO</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ndParaRPr>
          </a:p>
          <a:p>
            <a:pPr lvl="2">
              <a:buClr>
                <a:srgbClr val="FFFFFF"/>
              </a:buClr>
            </a:pPr>
            <a:r>
              <a:rPr lang="en-US" sz="1600" dirty="0">
                <a:effectLst>
                  <a:glow rad="38100">
                    <a:prstClr val="black">
                      <a:lumMod val="50000"/>
                      <a:lumOff val="50000"/>
                      <a:alpha val="20000"/>
                    </a:prstClr>
                  </a:glow>
                  <a:outerShdw blurRad="44450" dist="12700" dir="13860000" algn="tl" rotWithShape="0">
                    <a:srgbClr val="000000">
                      <a:alpha val="20000"/>
                    </a:srgbClr>
                  </a:outerShdw>
                </a:effectLst>
              </a:rPr>
              <a:t>Approach Length: 300m</a:t>
            </a:r>
          </a:p>
          <a:p>
            <a:pPr lvl="2">
              <a:buClr>
                <a:srgbClr val="FFFFFF"/>
              </a:buClr>
            </a:pPr>
            <a:r>
              <a:rPr lang="en-US" sz="1600" dirty="0">
                <a:effectLst>
                  <a:glow rad="38100">
                    <a:prstClr val="black">
                      <a:lumMod val="50000"/>
                      <a:lumOff val="50000"/>
                      <a:alpha val="20000"/>
                    </a:prstClr>
                  </a:glow>
                  <a:outerShdw blurRad="44450" dist="12700" dir="13860000" algn="tl" rotWithShape="0">
                    <a:srgbClr val="000000">
                      <a:alpha val="20000"/>
                    </a:srgbClr>
                  </a:outerShdw>
                </a:effectLst>
              </a:rPr>
              <a:t>Cycle Traffic Plan Duration: 82s</a:t>
            </a:r>
          </a:p>
        </p:txBody>
      </p:sp>
      <p:pic>
        <p:nvPicPr>
          <p:cNvPr id="5" name="Picture 5" descr="A picture containing chart&#10;&#10;Description automatically generated">
            <a:extLst>
              <a:ext uri="{FF2B5EF4-FFF2-40B4-BE49-F238E27FC236}">
                <a16:creationId xmlns:a16="http://schemas.microsoft.com/office/drawing/2014/main" id="{D6EAF814-4B7C-89A9-9054-B731FD8BCB52}"/>
              </a:ext>
            </a:extLst>
          </p:cNvPr>
          <p:cNvPicPr>
            <a:picLocks noGrp="1" noChangeAspect="1"/>
          </p:cNvPicPr>
          <p:nvPr>
            <p:ph sz="half" idx="2"/>
          </p:nvPr>
        </p:nvPicPr>
        <p:blipFill rotWithShape="1">
          <a:blip r:embed="rId4"/>
          <a:srcRect l="212" t="30435" r="-147" b="30000"/>
          <a:stretch/>
        </p:blipFill>
        <p:spPr>
          <a:xfrm>
            <a:off x="4630994" y="2498820"/>
            <a:ext cx="6916633" cy="15403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0103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F5A526-E75E-0EAB-C66E-997F37BC553D}"/>
              </a:ext>
            </a:extLst>
          </p:cNvPr>
          <p:cNvSpPr>
            <a:spLocks noGrp="1"/>
          </p:cNvSpPr>
          <p:nvPr>
            <p:ph type="title"/>
          </p:nvPr>
        </p:nvSpPr>
        <p:spPr>
          <a:xfrm>
            <a:off x="1141413" y="609600"/>
            <a:ext cx="9905998" cy="1065451"/>
          </a:xfrm>
        </p:spPr>
        <p:txBody>
          <a:bodyPr vert="horz" lIns="91440" tIns="45720" rIns="91440" bIns="45720" rtlCol="0" anchor="ctr">
            <a:normAutofit/>
          </a:bodyPr>
          <a:lstStyle/>
          <a:p>
            <a:pPr algn="ctr"/>
            <a:r>
              <a:rPr lang="en-US">
                <a:solidFill>
                  <a:srgbClr val="BFBFBF"/>
                </a:solidFill>
                <a:effectLst>
                  <a:glow rad="38100">
                    <a:prstClr val="black">
                      <a:lumMod val="65000"/>
                      <a:lumOff val="35000"/>
                      <a:alpha val="40000"/>
                    </a:prstClr>
                  </a:glow>
                  <a:outerShdw blurRad="28575" dist="38100" dir="14040000" algn="tl" rotWithShape="0">
                    <a:srgbClr val="000000">
                      <a:alpha val="25000"/>
                    </a:srgbClr>
                  </a:outerShdw>
                </a:effectLst>
              </a:rPr>
              <a:t>Ensemble Methods – Average voting</a:t>
            </a:r>
            <a:endParaRPr lang="en-US">
              <a:solidFill>
                <a:srgbClr val="BFBFBF"/>
              </a:solidFill>
            </a:endParaRPr>
          </a:p>
        </p:txBody>
      </p:sp>
      <p:sp>
        <p:nvSpPr>
          <p:cNvPr id="3" name="Content Placeholder 2">
            <a:extLst>
              <a:ext uri="{FF2B5EF4-FFF2-40B4-BE49-F238E27FC236}">
                <a16:creationId xmlns:a16="http://schemas.microsoft.com/office/drawing/2014/main" id="{703EBE56-84FA-9CB2-6035-806CC3A8F6D3}"/>
              </a:ext>
            </a:extLst>
          </p:cNvPr>
          <p:cNvSpPr>
            <a:spLocks noGrp="1"/>
          </p:cNvSpPr>
          <p:nvPr>
            <p:ph idx="1"/>
          </p:nvPr>
        </p:nvSpPr>
        <p:spPr>
          <a:xfrm>
            <a:off x="1141413" y="2666999"/>
            <a:ext cx="9905998" cy="3124201"/>
          </a:xfrm>
        </p:spPr>
        <p:txBody>
          <a:bodyP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Average Voting with Boltzmann Probabilities</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Calculate action </a:t>
            </a:r>
            <a:r>
              <a:rPr lang="en-US" err="1">
                <a:effectLst>
                  <a:glow rad="38100">
                    <a:prstClr val="black">
                      <a:lumMod val="50000"/>
                      <a:lumOff val="50000"/>
                      <a:alpha val="20000"/>
                    </a:prstClr>
                  </a:glow>
                  <a:outerShdw blurRad="44450" dist="12700" dir="13860000" algn="tl" rotWithShape="0">
                    <a:srgbClr val="000000">
                      <a:alpha val="20000"/>
                    </a:srgbClr>
                  </a:outerShdw>
                </a:effectLst>
              </a:rPr>
              <a:t>boltzmann</a:t>
            </a:r>
            <a:r>
              <a:rPr lang="en-US">
                <a:effectLst>
                  <a:glow rad="38100">
                    <a:prstClr val="black">
                      <a:lumMod val="50000"/>
                      <a:lumOff val="50000"/>
                      <a:alpha val="20000"/>
                    </a:prstClr>
                  </a:glow>
                  <a:outerShdw blurRad="44450" dist="12700" dir="13860000" algn="tl" rotWithShape="0">
                    <a:srgbClr val="000000">
                      <a:alpha val="20000"/>
                    </a:srgbClr>
                  </a:outerShdw>
                </a:effectLst>
              </a:rPr>
              <a:t> probabilities</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Stack</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Average probability for every action</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Choose the Next Action concerning The Averages</a:t>
            </a:r>
          </a:p>
        </p:txBody>
      </p:sp>
    </p:spTree>
    <p:extLst>
      <p:ext uri="{BB962C8B-B14F-4D97-AF65-F5344CB8AC3E}">
        <p14:creationId xmlns:p14="http://schemas.microsoft.com/office/powerpoint/2010/main" val="59644864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1849-138C-8F19-B647-2D3C990D3A45}"/>
              </a:ext>
            </a:extLst>
          </p:cNvPr>
          <p:cNvSpPr>
            <a:spLocks noGrp="1"/>
          </p:cNvSpPr>
          <p:nvPr>
            <p:ph type="title"/>
          </p:nvPr>
        </p:nvSpPr>
        <p:spPr>
          <a:xfrm>
            <a:off x="6420465" y="609600"/>
            <a:ext cx="5122606" cy="1905000"/>
          </a:xfrm>
        </p:spPr>
        <p:txBody>
          <a:bodyPr vert="horz" lIns="91440" tIns="45720" rIns="91440" bIns="45720" rtlCol="0" anchor="ctr">
            <a:normAutofit/>
          </a:bodyPr>
          <a:lstStyle/>
          <a:p>
            <a:pPr>
              <a:lnSpc>
                <a:spcPct val="90000"/>
              </a:lnSpc>
              <a:spcAft>
                <a:spcPts val="600"/>
              </a:spcAft>
            </a:pPr>
            <a:r>
              <a:rPr lang="en-US" sz="3000"/>
              <a:t>Background</a:t>
            </a:r>
            <a:br>
              <a:rPr lang="en-US" sz="3000"/>
            </a:br>
            <a:br>
              <a:rPr lang="en-US" sz="3000"/>
            </a:br>
            <a:r>
              <a:rPr lang="en-US" sz="3000" b="1"/>
              <a:t>Traffic Signal Control </a:t>
            </a:r>
            <a:endParaRPr lang="en-US" sz="3000"/>
          </a:p>
          <a:p>
            <a:pPr>
              <a:lnSpc>
                <a:spcPct val="90000"/>
              </a:lnSpc>
              <a:spcAft>
                <a:spcPts val="600"/>
              </a:spcAft>
            </a:pPr>
            <a:r>
              <a:rPr lang="en-US" sz="3000" b="1"/>
              <a:t>History</a:t>
            </a:r>
          </a:p>
        </p:txBody>
      </p:sp>
      <p:sp>
        <p:nvSpPr>
          <p:cNvPr id="19" name="Content Placeholder 12">
            <a:extLst>
              <a:ext uri="{FF2B5EF4-FFF2-40B4-BE49-F238E27FC236}">
                <a16:creationId xmlns:a16="http://schemas.microsoft.com/office/drawing/2014/main" id="{C335DCC3-AC8D-9C8C-EEAA-E410F9026752}"/>
              </a:ext>
            </a:extLst>
          </p:cNvPr>
          <p:cNvSpPr>
            <a:spLocks noGrp="1"/>
          </p:cNvSpPr>
          <p:nvPr>
            <p:ph sz="half" idx="2"/>
          </p:nvPr>
        </p:nvSpPr>
        <p:spPr>
          <a:xfrm>
            <a:off x="6420465" y="2666999"/>
            <a:ext cx="5122606" cy="3216276"/>
          </a:xfrm>
        </p:spPr>
        <p:txBody>
          <a:bodyPr vert="horz" lIns="91440" tIns="45720" rIns="91440" bIns="45720" rtlCol="0" anchor="t">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Inefficiencies of Traffic Signals Lead to:</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Costs Up to 1% of EU's GDP</a:t>
            </a:r>
          </a:p>
          <a:p>
            <a:pPr lvl="1">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Increase Harmful Emissions -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contributes to 23% of total CO2 emission from fuel combustion</a:t>
            </a:r>
          </a:p>
        </p:txBody>
      </p:sp>
      <p:pic>
        <p:nvPicPr>
          <p:cNvPr id="9" name="Picture 9" descr="Diagram, timeline&#10;&#10;Description automatically generated">
            <a:extLst>
              <a:ext uri="{FF2B5EF4-FFF2-40B4-BE49-F238E27FC236}">
                <a16:creationId xmlns:a16="http://schemas.microsoft.com/office/drawing/2014/main" id="{C2581698-F301-4CB0-E566-25A690260602}"/>
              </a:ext>
            </a:extLst>
          </p:cNvPr>
          <p:cNvPicPr>
            <a:picLocks noChangeAspect="1"/>
          </p:cNvPicPr>
          <p:nvPr/>
        </p:nvPicPr>
        <p:blipFill>
          <a:blip r:embed="rId4"/>
          <a:stretch>
            <a:fillRect/>
          </a:stretch>
        </p:blipFill>
        <p:spPr>
          <a:xfrm>
            <a:off x="1387981" y="645106"/>
            <a:ext cx="3962048"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0645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751E-1F56-141A-EDA6-4A4C660EB9B6}"/>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Ensemble Methods – Majority Voting</a:t>
            </a:r>
          </a:p>
        </p:txBody>
      </p:sp>
      <p:sp>
        <p:nvSpPr>
          <p:cNvPr id="3" name="Content Placeholder 2">
            <a:extLst>
              <a:ext uri="{FF2B5EF4-FFF2-40B4-BE49-F238E27FC236}">
                <a16:creationId xmlns:a16="http://schemas.microsoft.com/office/drawing/2014/main" id="{7A3D12CC-2DF3-7B7B-A304-3E75415771C7}"/>
              </a:ext>
            </a:extLst>
          </p:cNvPr>
          <p:cNvSpPr>
            <a:spLocks noGrp="1"/>
          </p:cNvSpPr>
          <p:nvPr>
            <p:ph sz="half" idx="1"/>
          </p:nvPr>
        </p:nvSpPr>
        <p:spPr>
          <a:xfrm>
            <a:off x="643192" y="2666999"/>
            <a:ext cx="3643674" cy="3216276"/>
          </a:xfrm>
        </p:spPr>
        <p:txBody>
          <a:bodyPr vert="horz" lIns="91440" tIns="45720" rIns="91440" bIns="45720" rtlCol="0" anchor="ctr">
            <a:normAutofit/>
          </a:bodyPr>
          <a:lstStyle/>
          <a:p>
            <a:pPr marL="0" indent="0"/>
            <a:r>
              <a:rPr lang="en-US"/>
              <a:t>Majority Voting</a:t>
            </a:r>
          </a:p>
          <a:p>
            <a:pPr marL="1028700" lvl="1"/>
            <a:r>
              <a:rPr lang="en-US" sz="1800"/>
              <a:t>Hybrid implementation</a:t>
            </a:r>
          </a:p>
          <a:p>
            <a:pPr marL="1028700" lvl="1"/>
            <a:r>
              <a:rPr lang="en-US" sz="1800"/>
              <a:t>Next Action is the Most Voted Action Or</a:t>
            </a:r>
          </a:p>
          <a:p>
            <a:pPr marL="1028700" lvl="1"/>
            <a:r>
              <a:rPr lang="en-US" sz="1800"/>
              <a:t>In case of Equal Voted Actions, we follow a Soft Voting approach</a:t>
            </a:r>
          </a:p>
        </p:txBody>
      </p:sp>
      <p:pic>
        <p:nvPicPr>
          <p:cNvPr id="7" name="Θέση περιεχομένου 6">
            <a:extLst>
              <a:ext uri="{FF2B5EF4-FFF2-40B4-BE49-F238E27FC236}">
                <a16:creationId xmlns:a16="http://schemas.microsoft.com/office/drawing/2014/main" id="{4D31CC96-E58F-FD07-557A-03561868CAC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2708" r="13153"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9212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AD4C-3F6C-2CE6-99B4-FF59F3B930E0}"/>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Ensemble methods – soft voting</a:t>
            </a:r>
          </a:p>
        </p:txBody>
      </p:sp>
      <p:sp>
        <p:nvSpPr>
          <p:cNvPr id="3" name="Content Placeholder 2">
            <a:extLst>
              <a:ext uri="{FF2B5EF4-FFF2-40B4-BE49-F238E27FC236}">
                <a16:creationId xmlns:a16="http://schemas.microsoft.com/office/drawing/2014/main" id="{59CCB152-562D-463E-B16C-7A78E9C219E0}"/>
              </a:ext>
            </a:extLst>
          </p:cNvPr>
          <p:cNvSpPr>
            <a:spLocks noGrp="1"/>
          </p:cNvSpPr>
          <p:nvPr>
            <p:ph sz="half" idx="1"/>
          </p:nvPr>
        </p:nvSpPr>
        <p:spPr>
          <a:xfrm>
            <a:off x="643192" y="2666999"/>
            <a:ext cx="3643674" cy="3216276"/>
          </a:xfrm>
        </p:spPr>
        <p:txBody>
          <a:bodyPr vert="horz" lIns="91440" tIns="45720" rIns="91440" bIns="45720" rtlCol="0" anchor="t">
            <a:normAutofit/>
          </a:bodyPr>
          <a:lstStyle/>
          <a:p>
            <a:r>
              <a:rPr lang="en-US"/>
              <a:t>Soft Voting</a:t>
            </a:r>
          </a:p>
          <a:p>
            <a:pPr lvl="1"/>
            <a:r>
              <a:rPr lang="en-US" sz="1800"/>
              <a:t>Agents Calculate action probabilities</a:t>
            </a:r>
          </a:p>
          <a:p>
            <a:pPr lvl="1"/>
            <a:r>
              <a:rPr lang="en-US" sz="1800"/>
              <a:t>Stack them</a:t>
            </a:r>
          </a:p>
          <a:p>
            <a:pPr lvl="1"/>
            <a:r>
              <a:rPr lang="en-US" sz="1800"/>
              <a:t>Summing probabilities for every action</a:t>
            </a:r>
          </a:p>
          <a:p>
            <a:pPr lvl="1"/>
            <a:r>
              <a:rPr lang="en-US" sz="1800"/>
              <a:t>Pick the action with the Highest value</a:t>
            </a:r>
          </a:p>
        </p:txBody>
      </p:sp>
      <p:pic>
        <p:nvPicPr>
          <p:cNvPr id="5" name="Picture 5" descr="Diagram&#10;&#10;Description automatically generated">
            <a:extLst>
              <a:ext uri="{FF2B5EF4-FFF2-40B4-BE49-F238E27FC236}">
                <a16:creationId xmlns:a16="http://schemas.microsoft.com/office/drawing/2014/main" id="{96C1E773-B3CD-61CC-BA30-79635C853B40}"/>
              </a:ext>
            </a:extLst>
          </p:cNvPr>
          <p:cNvPicPr>
            <a:picLocks noGrp="1" noChangeAspect="1"/>
          </p:cNvPicPr>
          <p:nvPr>
            <p:ph sz="half" idx="2"/>
          </p:nvPr>
        </p:nvPicPr>
        <p:blipFill>
          <a:blip r:embed="rId4"/>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6115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EA08-A5D7-0F93-B910-C4ACF5C3BF5E}"/>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Ensemble methods - Transformed Rank voting</a:t>
            </a:r>
          </a:p>
        </p:txBody>
      </p:sp>
      <p:sp>
        <p:nvSpPr>
          <p:cNvPr id="4" name="Content Placeholder 3">
            <a:extLst>
              <a:ext uri="{FF2B5EF4-FFF2-40B4-BE49-F238E27FC236}">
                <a16:creationId xmlns:a16="http://schemas.microsoft.com/office/drawing/2014/main" id="{969D305D-B644-FB1F-2B07-5B3099D0A3FC}"/>
              </a:ext>
            </a:extLst>
          </p:cNvPr>
          <p:cNvSpPr>
            <a:spLocks noGrp="1"/>
          </p:cNvSpPr>
          <p:nvPr>
            <p:ph sz="half" idx="2"/>
          </p:nvPr>
        </p:nvSpPr>
        <p:spPr>
          <a:xfrm>
            <a:off x="6420465" y="2666999"/>
            <a:ext cx="5122606" cy="3216276"/>
          </a:xfrm>
        </p:spPr>
        <p:txBody>
          <a:bodyPr vert="horz" lIns="91440" tIns="45720" rIns="91440" bIns="45720" rtlCol="0" anchor="t">
            <a:normAutofit/>
          </a:bodyPr>
          <a:lstStyle/>
          <a:p>
            <a:r>
              <a:rPr lang="en-US"/>
              <a:t>TRANSFORMED RANK VOTING</a:t>
            </a:r>
          </a:p>
          <a:p>
            <a:pPr lvl="1"/>
            <a:r>
              <a:rPr lang="en-US"/>
              <a:t>Get max probability for every action across agents</a:t>
            </a:r>
          </a:p>
          <a:p>
            <a:pPr lvl="1"/>
            <a:r>
              <a:rPr lang="en-US"/>
              <a:t>Multiply each probability with action's rank</a:t>
            </a:r>
          </a:p>
          <a:p>
            <a:pPr lvl="1"/>
            <a:r>
              <a:rPr lang="en-US"/>
              <a:t>Determine next action – the action with the maximum value</a:t>
            </a:r>
          </a:p>
          <a:p>
            <a:endParaRPr lang="en-US"/>
          </a:p>
        </p:txBody>
      </p:sp>
      <p:pic>
        <p:nvPicPr>
          <p:cNvPr id="5" name="Picture 5" descr="Diagram&#10;&#10;Description automatically generated">
            <a:extLst>
              <a:ext uri="{FF2B5EF4-FFF2-40B4-BE49-F238E27FC236}">
                <a16:creationId xmlns:a16="http://schemas.microsoft.com/office/drawing/2014/main" id="{D36E1F63-F6D1-240D-9F73-15373865F3DA}"/>
              </a:ext>
            </a:extLst>
          </p:cNvPr>
          <p:cNvPicPr>
            <a:picLocks noGrp="1" noChangeAspect="1"/>
          </p:cNvPicPr>
          <p:nvPr>
            <p:ph sz="half" idx="1"/>
          </p:nvPr>
        </p:nvPicPr>
        <p:blipFill>
          <a:blip r:embed="rId4"/>
          <a:stretch>
            <a:fillRect/>
          </a:stretch>
        </p:blipFill>
        <p:spPr>
          <a:xfrm>
            <a:off x="643192" y="1735710"/>
            <a:ext cx="5451627" cy="306653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631228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255A-6EA0-7E99-E1C9-2FA54D3B2AA9}"/>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Simulation in sumo</a:t>
            </a:r>
          </a:p>
        </p:txBody>
      </p:sp>
      <p:pic>
        <p:nvPicPr>
          <p:cNvPr id="6" name="single-intersection.sumocfg - SUMO 1.13.0 (Ubuntu-20.04) 2022-06-13 19-36-06">
            <a:hlinkClick r:id="" action="ppaction://media"/>
            <a:extLst>
              <a:ext uri="{FF2B5EF4-FFF2-40B4-BE49-F238E27FC236}">
                <a16:creationId xmlns:a16="http://schemas.microsoft.com/office/drawing/2014/main" id="{4208ACEF-3293-C1FF-C529-021A744E6D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36915" y="1286988"/>
            <a:ext cx="6915663" cy="42877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6479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77A3-1514-624F-0B36-14DF78A6D21F}"/>
              </a:ext>
            </a:extLst>
          </p:cNvPr>
          <p:cNvSpPr>
            <a:spLocks noGrp="1"/>
          </p:cNvSpPr>
          <p:nvPr>
            <p:ph type="title"/>
          </p:nvPr>
        </p:nvSpPr>
        <p:spPr>
          <a:xfrm>
            <a:off x="1143000" y="0"/>
            <a:ext cx="9906000" cy="869244"/>
          </a:xfrm>
        </p:spPr>
        <p:txBody>
          <a:bodyPr vert="horz" lIns="91440" tIns="45720" rIns="91440" bIns="45720" rtlCol="0" anchor="t">
            <a:normAutofit/>
          </a:bodyPr>
          <a:lstStyle/>
          <a:p>
            <a:pPr algn="ct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Experiments - results</a:t>
            </a:r>
          </a:p>
        </p:txBody>
      </p:sp>
      <p:sp>
        <p:nvSpPr>
          <p:cNvPr id="5" name="Θέση κειμένου 4">
            <a:extLst>
              <a:ext uri="{FF2B5EF4-FFF2-40B4-BE49-F238E27FC236}">
                <a16:creationId xmlns:a16="http://schemas.microsoft.com/office/drawing/2014/main" id="{0A774D2F-C6DB-38EB-F874-92983149B3B0}"/>
              </a:ext>
            </a:extLst>
          </p:cNvPr>
          <p:cNvSpPr>
            <a:spLocks noGrp="1"/>
          </p:cNvSpPr>
          <p:nvPr>
            <p:ph type="body" idx="1"/>
          </p:nvPr>
        </p:nvSpPr>
        <p:spPr>
          <a:xfrm>
            <a:off x="0" y="4433697"/>
            <a:ext cx="5375206" cy="1119668"/>
          </a:xfrm>
        </p:spPr>
        <p:txBody>
          <a:bodyPr anchor="t"/>
          <a:lstStyle/>
          <a:p>
            <a:pPr marL="342900" indent="-342900" algn="just">
              <a:buFont typeface="Arial" panose="020B0604020202020204" pitchFamily="34" charset="0"/>
              <a:buChar char="•"/>
            </a:pPr>
            <a:r>
              <a:rPr lang="en-US" sz="2000" dirty="0"/>
              <a:t>Lower Waiting times are, of course, better</a:t>
            </a:r>
          </a:p>
          <a:p>
            <a:pPr marL="342900" indent="-342900" algn="just">
              <a:buFont typeface="Arial" panose="020B0604020202020204" pitchFamily="34" charset="0"/>
              <a:buChar char="•"/>
            </a:pPr>
            <a:r>
              <a:rPr lang="en-US" sz="2000" dirty="0"/>
              <a:t>DQN makes decision over action that result in higher total delays </a:t>
            </a:r>
            <a:endParaRPr lang="el-GR" sz="2000" dirty="0"/>
          </a:p>
        </p:txBody>
      </p:sp>
      <p:pic>
        <p:nvPicPr>
          <p:cNvPr id="4" name="Picture 4" descr="Chart, histogram&#10;&#10;Description automatically generated">
            <a:extLst>
              <a:ext uri="{FF2B5EF4-FFF2-40B4-BE49-F238E27FC236}">
                <a16:creationId xmlns:a16="http://schemas.microsoft.com/office/drawing/2014/main" id="{FB61124C-28D6-8F9F-A948-7B56E31411EB}"/>
              </a:ext>
            </a:extLst>
          </p:cNvPr>
          <p:cNvPicPr>
            <a:picLocks noGrp="1" noChangeAspect="1"/>
          </p:cNvPicPr>
          <p:nvPr>
            <p:ph sz="half" idx="2"/>
          </p:nvPr>
        </p:nvPicPr>
        <p:blipFill>
          <a:blip r:embed="rId4"/>
          <a:stretch>
            <a:fillRect/>
          </a:stretch>
        </p:blipFill>
        <p:spPr>
          <a:xfrm>
            <a:off x="0" y="869244"/>
            <a:ext cx="5375206" cy="3255043"/>
          </a:xfrm>
          <a:prstGeom prst="rect">
            <a:avLst/>
          </a:prstGeom>
        </p:spPr>
      </p:pic>
      <p:sp>
        <p:nvSpPr>
          <p:cNvPr id="7" name="Θέση κειμένου 6">
            <a:extLst>
              <a:ext uri="{FF2B5EF4-FFF2-40B4-BE49-F238E27FC236}">
                <a16:creationId xmlns:a16="http://schemas.microsoft.com/office/drawing/2014/main" id="{82725925-8B63-D994-B68F-083DD4D45905}"/>
              </a:ext>
            </a:extLst>
          </p:cNvPr>
          <p:cNvSpPr>
            <a:spLocks noGrp="1"/>
          </p:cNvSpPr>
          <p:nvPr>
            <p:ph type="body" sz="quarter" idx="3"/>
          </p:nvPr>
        </p:nvSpPr>
        <p:spPr>
          <a:xfrm>
            <a:off x="5628746" y="4433697"/>
            <a:ext cx="6469400" cy="576262"/>
          </a:xfrm>
        </p:spPr>
        <p:txBody>
          <a:bodyPr anchor="t"/>
          <a:lstStyle/>
          <a:p>
            <a:pPr marL="342900" indent="-342900" algn="just">
              <a:buFont typeface="Arial" panose="020B0604020202020204" pitchFamily="34" charset="0"/>
              <a:buChar char="•"/>
            </a:pPr>
            <a:r>
              <a:rPr lang="en-US" sz="2000" dirty="0"/>
              <a:t>Agents aim to maximize their cumulative reward which is a negative number</a:t>
            </a:r>
          </a:p>
          <a:p>
            <a:pPr marL="342900" indent="-342900" algn="just">
              <a:buFont typeface="Arial" panose="020B0604020202020204" pitchFamily="34" charset="0"/>
              <a:buChar char="•"/>
            </a:pPr>
            <a:r>
              <a:rPr lang="en-US" sz="2000" dirty="0"/>
              <a:t>All agents concerning rewards perform great</a:t>
            </a:r>
            <a:endParaRPr lang="el-GR" sz="2000" dirty="0"/>
          </a:p>
        </p:txBody>
      </p:sp>
      <p:pic>
        <p:nvPicPr>
          <p:cNvPr id="6" name="Picture 6" descr="Chart, histogram&#10;&#10;Description automatically generated">
            <a:extLst>
              <a:ext uri="{FF2B5EF4-FFF2-40B4-BE49-F238E27FC236}">
                <a16:creationId xmlns:a16="http://schemas.microsoft.com/office/drawing/2014/main" id="{D61D3542-68E7-DCA0-30A8-0ABE94E3BF0C}"/>
              </a:ext>
            </a:extLst>
          </p:cNvPr>
          <p:cNvPicPr>
            <a:picLocks noGrp="1" noChangeAspect="1"/>
          </p:cNvPicPr>
          <p:nvPr>
            <p:ph sz="quarter" idx="4"/>
          </p:nvPr>
        </p:nvPicPr>
        <p:blipFill>
          <a:blip r:embed="rId5"/>
          <a:stretch>
            <a:fillRect/>
          </a:stretch>
        </p:blipFill>
        <p:spPr>
          <a:xfrm>
            <a:off x="5628746" y="869244"/>
            <a:ext cx="6469400" cy="3255043"/>
          </a:xfrm>
          <a:prstGeom prst="rect">
            <a:avLst/>
          </a:prstGeom>
        </p:spPr>
      </p:pic>
    </p:spTree>
    <p:extLst>
      <p:ext uri="{BB962C8B-B14F-4D97-AF65-F5344CB8AC3E}">
        <p14:creationId xmlns:p14="http://schemas.microsoft.com/office/powerpoint/2010/main" val="238280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4712-7A45-BB00-EBE3-1A69D03767FD}"/>
              </a:ext>
            </a:extLst>
          </p:cNvPr>
          <p:cNvSpPr>
            <a:spLocks noGrp="1"/>
          </p:cNvSpPr>
          <p:nvPr>
            <p:ph type="title"/>
          </p:nvPr>
        </p:nvSpPr>
        <p:spPr>
          <a:xfrm>
            <a:off x="1394794" y="0"/>
            <a:ext cx="9402411" cy="1715913"/>
          </a:xfrm>
        </p:spPr>
        <p:txBody>
          <a:bodyPr vert="horz" lIns="91440" tIns="45720" rIns="91440" bIns="45720" rtlCol="0" anchor="t">
            <a:normAutofit/>
          </a:bodyPr>
          <a:lstStyle/>
          <a:p>
            <a:pPr algn="ctr">
              <a:lnSpc>
                <a:spcPct val="90000"/>
              </a:lnSpc>
            </a:pP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Experiments – Ensemble Results</a:t>
            </a:r>
          </a:p>
        </p:txBody>
      </p:sp>
      <p:pic>
        <p:nvPicPr>
          <p:cNvPr id="6" name="Picture 6" descr="Chart, histogram&#10;&#10;Description automatically generated">
            <a:extLst>
              <a:ext uri="{FF2B5EF4-FFF2-40B4-BE49-F238E27FC236}">
                <a16:creationId xmlns:a16="http://schemas.microsoft.com/office/drawing/2014/main" id="{72456E3C-A635-E5F9-A7EB-3596CFB474AD}"/>
              </a:ext>
            </a:extLst>
          </p:cNvPr>
          <p:cNvPicPr>
            <a:picLocks noGrp="1" noChangeAspect="1"/>
          </p:cNvPicPr>
          <p:nvPr>
            <p:ph idx="1"/>
          </p:nvPr>
        </p:nvPicPr>
        <p:blipFill rotWithShape="1">
          <a:blip r:embed="rId4"/>
          <a:stretch/>
        </p:blipFill>
        <p:spPr>
          <a:xfrm>
            <a:off x="2192019" y="857956"/>
            <a:ext cx="7807959" cy="3928532"/>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0" name="Content Placeholder 9">
            <a:extLst>
              <a:ext uri="{FF2B5EF4-FFF2-40B4-BE49-F238E27FC236}">
                <a16:creationId xmlns:a16="http://schemas.microsoft.com/office/drawing/2014/main" id="{9B9C6B49-4F58-A39E-9F02-3A8C15A34A19}"/>
              </a:ext>
            </a:extLst>
          </p:cNvPr>
          <p:cNvSpPr>
            <a:spLocks noGrp="1"/>
          </p:cNvSpPr>
          <p:nvPr>
            <p:ph type="body" sz="half" idx="2"/>
          </p:nvPr>
        </p:nvSpPr>
        <p:spPr>
          <a:xfrm>
            <a:off x="2192018" y="4792134"/>
            <a:ext cx="7807960" cy="2065866"/>
          </a:xfrm>
        </p:spPr>
        <p:txBody>
          <a:bodyPr anchor="t">
            <a:normAutofit/>
          </a:bodyPr>
          <a:lstStyle/>
          <a:p>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Average Voting:</a:t>
            </a:r>
          </a:p>
          <a:p>
            <a:pPr marL="342900" indent="-342900">
              <a:buFont typeface="Arial" panose="020B0604020202020204" pitchFamily="34" charset="0"/>
              <a:buChar char="•"/>
            </a:pPr>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The ensemble method</a:t>
            </a:r>
            <a:r>
              <a:rPr lang="el-GR" sz="2000" dirty="0">
                <a:effectLst>
                  <a:glow rad="38100">
                    <a:prstClr val="black">
                      <a:lumMod val="50000"/>
                      <a:lumOff val="50000"/>
                      <a:alpha val="20000"/>
                    </a:prstClr>
                  </a:glow>
                  <a:outerShdw blurRad="44450" dist="12700" dir="13860000" algn="tl" rotWithShape="0">
                    <a:srgbClr val="000000">
                      <a:alpha val="20000"/>
                    </a:srgbClr>
                  </a:outerShdw>
                </a:effectLst>
              </a:rPr>
              <a:t> </a:t>
            </a:r>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fails to choose the correct actions to minimize the total waiting time</a:t>
            </a:r>
            <a:endParaRPr lang="en-US" sz="2000" dirty="0"/>
          </a:p>
        </p:txBody>
      </p:sp>
    </p:spTree>
    <p:extLst>
      <p:ext uri="{BB962C8B-B14F-4D97-AF65-F5344CB8AC3E}">
        <p14:creationId xmlns:p14="http://schemas.microsoft.com/office/powerpoint/2010/main" val="32513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4139-FAF1-DE98-2191-290664FE490F}"/>
              </a:ext>
            </a:extLst>
          </p:cNvPr>
          <p:cNvSpPr>
            <a:spLocks noGrp="1"/>
          </p:cNvSpPr>
          <p:nvPr>
            <p:ph type="title"/>
          </p:nvPr>
        </p:nvSpPr>
        <p:spPr>
          <a:xfrm>
            <a:off x="1275883" y="0"/>
            <a:ext cx="9640233" cy="1185333"/>
          </a:xfrm>
        </p:spPr>
        <p:txBody>
          <a:bodyPr vert="horz" lIns="91440" tIns="45720" rIns="91440" bIns="45720" rtlCol="0" anchor="t">
            <a:noAutofit/>
          </a:bodyPr>
          <a:lstStyle/>
          <a:p>
            <a:pPr algn="ctr">
              <a:lnSpc>
                <a:spcPct val="90000"/>
              </a:lnSpc>
            </a:pP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Experiments – Ensemble Results</a:t>
            </a:r>
          </a:p>
        </p:txBody>
      </p:sp>
      <p:sp>
        <p:nvSpPr>
          <p:cNvPr id="15" name="Content Placeholder 7">
            <a:extLst>
              <a:ext uri="{FF2B5EF4-FFF2-40B4-BE49-F238E27FC236}">
                <a16:creationId xmlns:a16="http://schemas.microsoft.com/office/drawing/2014/main" id="{7CCD80BD-1B7A-D0E1-D703-8A0CDC5691AB}"/>
              </a:ext>
            </a:extLst>
          </p:cNvPr>
          <p:cNvSpPr>
            <a:spLocks noGrp="1"/>
          </p:cNvSpPr>
          <p:nvPr>
            <p:ph idx="1"/>
          </p:nvPr>
        </p:nvSpPr>
        <p:spPr>
          <a:xfrm>
            <a:off x="1757888" y="5104956"/>
            <a:ext cx="8676222" cy="1988192"/>
          </a:xfrm>
        </p:spPr>
        <p:txBody>
          <a:bodyPr vert="horz" lIns="91440" tIns="45720" rIns="91440" bIns="45720" rtlCol="0" anchor="t">
            <a:noAutofit/>
          </a:bodyPr>
          <a:lstStyle/>
          <a:p>
            <a:pPr marL="0" indent="0">
              <a:buNone/>
            </a:pPr>
            <a:r>
              <a:rPr lang="en-US" dirty="0">
                <a:gradFill flip="none" rotWithShape="1">
                  <a:gsLst>
                    <a:gs pos="0">
                      <a:schemeClr val="tx1"/>
                    </a:gs>
                    <a:gs pos="100000">
                      <a:schemeClr val="tx1">
                        <a:lumMod val="75000"/>
                      </a:schemeClr>
                    </a:gs>
                  </a:gsLst>
                  <a:lin ang="5400000" scaled="0"/>
                  <a:tileRect/>
                </a:gradFill>
              </a:rPr>
              <a:t>Majority Voting:</a:t>
            </a:r>
          </a:p>
          <a:p>
            <a:r>
              <a:rPr lang="en-US" dirty="0">
                <a:gradFill flip="none" rotWithShape="1">
                  <a:gsLst>
                    <a:gs pos="0">
                      <a:schemeClr val="tx1"/>
                    </a:gs>
                    <a:gs pos="100000">
                      <a:schemeClr val="tx1">
                        <a:lumMod val="75000"/>
                      </a:schemeClr>
                    </a:gs>
                  </a:gsLst>
                  <a:lin ang="5400000" scaled="0"/>
                  <a:tileRect/>
                </a:gradFill>
              </a:rPr>
              <a:t>The ensemble performs the same as its component algorithms</a:t>
            </a:r>
          </a:p>
          <a:p>
            <a:endParaRPr lang="en-US" dirty="0">
              <a:gradFill flip="none" rotWithShape="1">
                <a:gsLst>
                  <a:gs pos="0">
                    <a:schemeClr val="tx1"/>
                  </a:gs>
                  <a:gs pos="100000">
                    <a:schemeClr val="tx1">
                      <a:lumMod val="75000"/>
                    </a:schemeClr>
                  </a:gs>
                </a:gsLst>
                <a:lin ang="5400000" scaled="0"/>
                <a:tileRect/>
              </a:gradFill>
            </a:endParaRPr>
          </a:p>
        </p:txBody>
      </p:sp>
      <p:pic>
        <p:nvPicPr>
          <p:cNvPr id="4" name="Picture 4" descr="Chart, histogram&#10;&#10;Description automatically generated">
            <a:extLst>
              <a:ext uri="{FF2B5EF4-FFF2-40B4-BE49-F238E27FC236}">
                <a16:creationId xmlns:a16="http://schemas.microsoft.com/office/drawing/2014/main" id="{FD8AC71D-2BB7-4A46-37DC-4F12604F94D6}"/>
              </a:ext>
            </a:extLst>
          </p:cNvPr>
          <p:cNvPicPr>
            <a:picLocks noChangeAspect="1"/>
          </p:cNvPicPr>
          <p:nvPr/>
        </p:nvPicPr>
        <p:blipFill>
          <a:blip r:embed="rId4"/>
          <a:stretch>
            <a:fillRect/>
          </a:stretch>
        </p:blipFill>
        <p:spPr>
          <a:xfrm>
            <a:off x="1902818" y="863124"/>
            <a:ext cx="8386364" cy="424183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7829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29F8-53FB-71B6-D5A1-AB3167159E4F}"/>
              </a:ext>
            </a:extLst>
          </p:cNvPr>
          <p:cNvSpPr>
            <a:spLocks noGrp="1"/>
          </p:cNvSpPr>
          <p:nvPr>
            <p:ph type="ctrTitle"/>
          </p:nvPr>
        </p:nvSpPr>
        <p:spPr>
          <a:xfrm>
            <a:off x="1276453" y="0"/>
            <a:ext cx="9639094" cy="1349624"/>
          </a:xfrm>
        </p:spPr>
        <p:txBody>
          <a:bodyPr vert="horz" lIns="91440" tIns="45720" rIns="91440" bIns="45720" rtlCol="0" anchor="t">
            <a:normAutofit/>
          </a:bodyPr>
          <a:lstStyle/>
          <a:p>
            <a:pPr>
              <a:lnSpc>
                <a:spcPct val="90000"/>
              </a:lnSpc>
            </a:pP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Experiments – Ensemble Results</a:t>
            </a:r>
          </a:p>
        </p:txBody>
      </p:sp>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87574C9C-A295-613A-37C5-3BBA5D72DD31}"/>
                  </a:ext>
                </a:extLst>
              </p:cNvPr>
              <p:cNvSpPr>
                <a:spLocks noGrp="1"/>
              </p:cNvSpPr>
              <p:nvPr>
                <p:ph type="subTitle" idx="1"/>
              </p:nvPr>
            </p:nvSpPr>
            <p:spPr>
              <a:xfrm>
                <a:off x="1822903" y="5004962"/>
                <a:ext cx="8674142" cy="1853038"/>
              </a:xfrm>
            </p:spPr>
            <p:txBody>
              <a:bodyPr>
                <a:normAutofit/>
              </a:bodyPr>
              <a:lstStyle/>
              <a:p>
                <a:pPr marL="0" indent="0" algn="l">
                  <a:buNone/>
                </a:pPr>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Transformed Rank Voting:</a:t>
                </a:r>
              </a:p>
              <a:p>
                <a:pPr marL="342900" indent="-342900" algn="l">
                  <a:buFont typeface="Arial" panose="020B0604020202020204" pitchFamily="34" charset="0"/>
                  <a:buChar char="•"/>
                </a:pPr>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Ensemble seems to increase the performance when the traffic volume is larger on the direction </a:t>
                </a:r>
                <a14:m>
                  <m:oMath xmlns:m="http://schemas.openxmlformats.org/officeDocument/2006/math">
                    <m:r>
                      <a:rPr lang="en-US" sz="2000"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rPr>
                      <m:t>𝑊</m:t>
                    </m:r>
                    <m:r>
                      <a:rPr lang="en-US" sz="2000"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r>
                      <a:rPr lang="en-US" sz="2000" b="0" i="1" smtClean="0">
                        <a:effectLst>
                          <a:glow rad="38100">
                            <a:prstClr val="black">
                              <a:lumMod val="50000"/>
                              <a:lumOff val="50000"/>
                              <a:alpha val="20000"/>
                            </a:prst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𝐸</m:t>
                    </m:r>
                  </m:oMath>
                </a14:m>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p:txBody>
          </p:sp>
        </mc:Choice>
        <mc:Fallback xmlns="">
          <p:sp>
            <p:nvSpPr>
              <p:cNvPr id="6" name="Content Placeholder 7">
                <a:extLst>
                  <a:ext uri="{FF2B5EF4-FFF2-40B4-BE49-F238E27FC236}">
                    <a16:creationId xmlns:a16="http://schemas.microsoft.com/office/drawing/2014/main" id="{87574C9C-A295-613A-37C5-3BBA5D72DD31}"/>
                  </a:ext>
                </a:extLst>
              </p:cNvPr>
              <p:cNvSpPr>
                <a:spLocks noGrp="1" noRot="1" noChangeAspect="1" noMove="1" noResize="1" noEditPoints="1" noAdjustHandles="1" noChangeArrowheads="1" noChangeShapeType="1" noTextEdit="1"/>
              </p:cNvSpPr>
              <p:nvPr>
                <p:ph type="subTitle" idx="1"/>
              </p:nvPr>
            </p:nvSpPr>
            <p:spPr>
              <a:xfrm>
                <a:off x="1822903" y="5004962"/>
                <a:ext cx="8674142" cy="1853038"/>
              </a:xfrm>
              <a:blipFill>
                <a:blip r:embed="rId4"/>
                <a:stretch>
                  <a:fillRect l="-1124"/>
                </a:stretch>
              </a:blipFill>
            </p:spPr>
            <p:txBody>
              <a:bodyPr/>
              <a:lstStyle/>
              <a:p>
                <a:r>
                  <a:rPr lang="el-GR">
                    <a:noFill/>
                  </a:rPr>
                  <a:t> </a:t>
                </a:r>
              </a:p>
            </p:txBody>
          </p:sp>
        </mc:Fallback>
      </mc:AlternateContent>
      <p:pic>
        <p:nvPicPr>
          <p:cNvPr id="4" name="Picture 4" descr="Chart, histogram&#10;&#10;Description automatically generated">
            <a:extLst>
              <a:ext uri="{FF2B5EF4-FFF2-40B4-BE49-F238E27FC236}">
                <a16:creationId xmlns:a16="http://schemas.microsoft.com/office/drawing/2014/main" id="{EF810651-DE1B-750D-DF60-EC735330BE53}"/>
              </a:ext>
            </a:extLst>
          </p:cNvPr>
          <p:cNvPicPr>
            <a:picLocks noChangeAspect="1"/>
          </p:cNvPicPr>
          <p:nvPr/>
        </p:nvPicPr>
        <p:blipFill rotWithShape="1">
          <a:blip r:embed="rId5"/>
          <a:srcRect t="1705" r="-713" b="1704"/>
          <a:stretch/>
        </p:blipFill>
        <p:spPr>
          <a:xfrm>
            <a:off x="1824754" y="817842"/>
            <a:ext cx="8674142" cy="4192501"/>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19494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29F8-53FB-71B6-D5A1-AB3167159E4F}"/>
              </a:ext>
            </a:extLst>
          </p:cNvPr>
          <p:cNvSpPr>
            <a:spLocks noGrp="1"/>
          </p:cNvSpPr>
          <p:nvPr>
            <p:ph type="ctrTitle"/>
          </p:nvPr>
        </p:nvSpPr>
        <p:spPr>
          <a:xfrm>
            <a:off x="1275645" y="0"/>
            <a:ext cx="9505062" cy="1066802"/>
          </a:xfrm>
        </p:spPr>
        <p:txBody>
          <a:bodyPr vert="horz" lIns="91440" tIns="45720" rIns="91440" bIns="45720" rtlCol="0" anchor="t">
            <a:normAutofit/>
          </a:bodyPr>
          <a:lstStyle/>
          <a:p>
            <a:pPr>
              <a:lnSpc>
                <a:spcPct val="90000"/>
              </a:lnSpc>
            </a:pP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Experiments – Ensemble Results</a:t>
            </a:r>
          </a:p>
        </p:txBody>
      </p:sp>
      <p:sp>
        <p:nvSpPr>
          <p:cNvPr id="6" name="Content Placeholder 7">
            <a:extLst>
              <a:ext uri="{FF2B5EF4-FFF2-40B4-BE49-F238E27FC236}">
                <a16:creationId xmlns:a16="http://schemas.microsoft.com/office/drawing/2014/main" id="{87574C9C-A295-613A-37C5-3BBA5D72DD31}"/>
              </a:ext>
            </a:extLst>
          </p:cNvPr>
          <p:cNvSpPr>
            <a:spLocks noGrp="1"/>
          </p:cNvSpPr>
          <p:nvPr>
            <p:ph type="subTitle" idx="1"/>
          </p:nvPr>
        </p:nvSpPr>
        <p:spPr>
          <a:xfrm>
            <a:off x="1421698" y="5434211"/>
            <a:ext cx="9334850" cy="1227556"/>
          </a:xfrm>
        </p:spPr>
        <p:txBody>
          <a:bodyPr>
            <a:normAutofit fontScale="92500" lnSpcReduction="10000"/>
          </a:bodyPr>
          <a:lstStyle/>
          <a:p>
            <a:pPr marL="0" indent="0" algn="l">
              <a:buNone/>
            </a:pPr>
            <a:r>
              <a:rPr lang="en-US" dirty="0">
                <a:effectLst>
                  <a:glow rad="38100">
                    <a:prstClr val="black">
                      <a:lumMod val="50000"/>
                      <a:lumOff val="50000"/>
                      <a:alpha val="20000"/>
                    </a:prstClr>
                  </a:glow>
                  <a:outerShdw blurRad="44450" dist="12700" dir="13860000" algn="tl" rotWithShape="0">
                    <a:srgbClr val="000000">
                      <a:alpha val="20000"/>
                    </a:srgbClr>
                  </a:outerShdw>
                </a:effectLst>
              </a:rPr>
              <a:t>Soft Voting:</a:t>
            </a:r>
          </a:p>
          <a:p>
            <a:pPr marL="342900" indent="-342900" algn="l">
              <a:buFont typeface="Arial" panose="020B0604020202020204" pitchFamily="34" charset="0"/>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Ensemble has better performance in the whole episode</a:t>
            </a:r>
          </a:p>
          <a:p>
            <a:pPr marL="342900" indent="-342900" algn="l">
              <a:buFont typeface="Arial" panose="020B0604020202020204" pitchFamily="34" charset="0"/>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Lower values on time delays</a:t>
            </a:r>
            <a:endParaRPr lang="el-GR"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gn="l">
              <a:buFont typeface="Arial" panose="020B0604020202020204" pitchFamily="34" charset="0"/>
              <a:buChar char="•"/>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4" name="Picture 4" descr="Chart, histogram&#10;&#10;Description automatically generated">
            <a:extLst>
              <a:ext uri="{FF2B5EF4-FFF2-40B4-BE49-F238E27FC236}">
                <a16:creationId xmlns:a16="http://schemas.microsoft.com/office/drawing/2014/main" id="{EF810651-DE1B-750D-DF60-EC735330BE53}"/>
              </a:ext>
            </a:extLst>
          </p:cNvPr>
          <p:cNvPicPr>
            <a:picLocks noChangeAspect="1"/>
          </p:cNvPicPr>
          <p:nvPr/>
        </p:nvPicPr>
        <p:blipFill rotWithShape="1">
          <a:blip r:embed="rId4"/>
          <a:srcRect t="1969" b="1969"/>
          <a:stretch/>
        </p:blipFill>
        <p:spPr>
          <a:xfrm>
            <a:off x="1421698" y="810011"/>
            <a:ext cx="9334850" cy="45296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9475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2E4E35F-134E-F4A3-BBB4-3640F20EB04D}"/>
              </a:ext>
            </a:extLst>
          </p:cNvPr>
          <p:cNvSpPr>
            <a:spLocks noGrp="1"/>
          </p:cNvSpPr>
          <p:nvPr>
            <p:ph type="title"/>
          </p:nvPr>
        </p:nvSpPr>
        <p:spPr>
          <a:xfrm>
            <a:off x="1051102" y="0"/>
            <a:ext cx="9905998" cy="1905000"/>
          </a:xfrm>
        </p:spPr>
        <p:txBody>
          <a:bodyPr anchor="t"/>
          <a:lstStyle/>
          <a:p>
            <a:pPr algn="ctr"/>
            <a:r>
              <a:rPr lang="en-US" dirty="0"/>
              <a:t>Soft voting in action</a:t>
            </a:r>
            <a:endParaRPr lang="el-GR" dirty="0"/>
          </a:p>
        </p:txBody>
      </p:sp>
      <p:pic>
        <p:nvPicPr>
          <p:cNvPr id="5" name="single-intersection.net.xml - SUMO 1.13.0 (Ubuntu-20.04) 2022-06-13 19-42-50">
            <a:hlinkClick r:id="" action="ppaction://media"/>
            <a:extLst>
              <a:ext uri="{FF2B5EF4-FFF2-40B4-BE49-F238E27FC236}">
                <a16:creationId xmlns:a16="http://schemas.microsoft.com/office/drawing/2014/main" id="{8526BD89-94CC-0F0B-58C5-0C5D9CACCA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5795" y="567267"/>
            <a:ext cx="10000410" cy="6194776"/>
          </a:xfrm>
        </p:spPr>
      </p:pic>
    </p:spTree>
    <p:extLst>
      <p:ext uri="{BB962C8B-B14F-4D97-AF65-F5344CB8AC3E}">
        <p14:creationId xmlns:p14="http://schemas.microsoft.com/office/powerpoint/2010/main" val="36499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7" descr="Aerial view of a neon highway intersection">
            <a:extLst>
              <a:ext uri="{FF2B5EF4-FFF2-40B4-BE49-F238E27FC236}">
                <a16:creationId xmlns:a16="http://schemas.microsoft.com/office/drawing/2014/main" id="{9E87AB38-A349-F54A-EB7E-66B650BBCEEE}"/>
              </a:ext>
            </a:extLst>
          </p:cNvPr>
          <p:cNvPicPr>
            <a:picLocks noGrp="1" noChangeAspect="1"/>
          </p:cNvPicPr>
          <p:nvPr>
            <p:ph idx="1"/>
          </p:nvPr>
        </p:nvPicPr>
        <p:blipFill rotWithShape="1">
          <a:blip r:embed="rId4">
            <a:duotone>
              <a:prstClr val="black"/>
              <a:schemeClr val="bg1">
                <a:tint val="45000"/>
                <a:satMod val="400000"/>
              </a:schemeClr>
            </a:duotone>
            <a:alphaModFix amt="15000"/>
          </a:blip>
          <a:srcRect t="12566" b="12434"/>
          <a:stretch/>
        </p:blipFill>
        <p:spPr>
          <a:xfrm>
            <a:off x="20" y="10"/>
            <a:ext cx="12191980" cy="6857990"/>
          </a:xfrm>
          <a:prstGeom prst="rect">
            <a:avLst/>
          </a:prstGeom>
        </p:spPr>
      </p:pic>
      <p:sp>
        <p:nvSpPr>
          <p:cNvPr id="2" name="Title 1">
            <a:extLst>
              <a:ext uri="{FF2B5EF4-FFF2-40B4-BE49-F238E27FC236}">
                <a16:creationId xmlns:a16="http://schemas.microsoft.com/office/drawing/2014/main" id="{330483B6-F683-5048-F079-B04BD3CC0A8A}"/>
              </a:ext>
            </a:extLst>
          </p:cNvPr>
          <p:cNvSpPr>
            <a:spLocks noGrp="1"/>
          </p:cNvSpPr>
          <p:nvPr>
            <p:ph type="title"/>
          </p:nvPr>
        </p:nvSpPr>
        <p:spPr>
          <a:xfrm>
            <a:off x="1141413" y="609600"/>
            <a:ext cx="9905998" cy="1905000"/>
          </a:xfrm>
        </p:spPr>
        <p:txBody>
          <a:bodyPr vert="horz" lIns="91440" tIns="45720" rIns="91440" bIns="45720" rtlCol="0" anchor="ctr">
            <a:normAutofit/>
          </a:bodyPr>
          <a:lstStyle/>
          <a:p>
            <a:pPr>
              <a:lnSpc>
                <a:spcPct val="90000"/>
              </a:lnSpc>
            </a:pPr>
            <a:r>
              <a:rPr lang="en-US" sz="2500"/>
              <a:t>Background</a:t>
            </a:r>
            <a:br>
              <a:rPr lang="en-US" sz="2500"/>
            </a:br>
            <a:r>
              <a:rPr lang="en-US" sz="2500" b="1"/>
              <a:t>Traffic Signal Control </a:t>
            </a:r>
            <a:endParaRPr lang="en-US" sz="2500"/>
          </a:p>
          <a:p>
            <a:pPr>
              <a:lnSpc>
                <a:spcPct val="90000"/>
              </a:lnSpc>
            </a:pPr>
            <a:r>
              <a:rPr lang="en-US" sz="2500" b="1"/>
              <a:t>Objective</a:t>
            </a:r>
            <a:endParaRPr lang="en-US" sz="2500"/>
          </a:p>
          <a:p>
            <a:pPr>
              <a:lnSpc>
                <a:spcPct val="90000"/>
              </a:lnSpc>
            </a:pPr>
            <a:br>
              <a:rPr lang="en-US" sz="2500"/>
            </a:br>
            <a:endParaRPr lang="en-US" sz="2500"/>
          </a:p>
        </p:txBody>
      </p:sp>
      <p:sp>
        <p:nvSpPr>
          <p:cNvPr id="4" name="Text Placeholder 3">
            <a:extLst>
              <a:ext uri="{FF2B5EF4-FFF2-40B4-BE49-F238E27FC236}">
                <a16:creationId xmlns:a16="http://schemas.microsoft.com/office/drawing/2014/main" id="{A96282BB-7721-1354-8436-83DC7027B89D}"/>
              </a:ext>
            </a:extLst>
          </p:cNvPr>
          <p:cNvSpPr>
            <a:spLocks noGrp="1"/>
          </p:cNvSpPr>
          <p:nvPr>
            <p:ph type="body" sz="half" idx="2"/>
          </p:nvPr>
        </p:nvSpPr>
        <p:spPr>
          <a:xfrm>
            <a:off x="1141413" y="2666999"/>
            <a:ext cx="9905998" cy="3654287"/>
          </a:xfrm>
        </p:spPr>
        <p:txBody>
          <a:bodyPr vert="horz" lIns="91440" tIns="45720" rIns="91440" bIns="45720" rtlCol="0" anchor="ctr">
            <a:noAutofit/>
          </a:bodyPr>
          <a:lstStyle/>
          <a:p>
            <a:pPr marL="457200" indent="-374650">
              <a:lnSpc>
                <a:spcPct val="90000"/>
              </a:lnSpc>
              <a:buFont typeface="Arial"/>
              <a:buChar char="•"/>
            </a:pPr>
            <a:r>
              <a:rPr lang="en-US" sz="2400"/>
              <a:t>Safe and efficient movement of vehicles at intersections</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74650">
              <a:lnSpc>
                <a:spcPct val="90000"/>
              </a:lnSpc>
              <a:buFont typeface="Arial"/>
              <a:buChar char="•"/>
            </a:pPr>
            <a:r>
              <a:rPr lang="en-US" sz="2400"/>
              <a:t>Considerations:</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Yellow time,</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Left turn phase (interval),</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Minimum green phase (interval)</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74650">
              <a:lnSpc>
                <a:spcPct val="90000"/>
              </a:lnSpc>
              <a:buFont typeface="Arial"/>
              <a:buChar char="•"/>
            </a:pPr>
            <a:r>
              <a:rPr lang="en-US" sz="2400"/>
              <a:t>Measures:</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Travel time,</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Queue length,</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Number of stops,</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r>
              <a:rPr lang="en-US" sz="1800"/>
              <a:t>Delay</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74650">
              <a:lnSpc>
                <a:spcPct val="90000"/>
              </a:lnSpc>
              <a:buFont typeface="Arial"/>
              <a:buChar char="•"/>
            </a:pPr>
            <a:endParaRPr lang="en-US" sz="1600"/>
          </a:p>
          <a:p>
            <a:pPr>
              <a:lnSpc>
                <a:spcPct val="90000"/>
              </a:lnSpc>
              <a:buFont typeface="Arial"/>
              <a:buChar char="•"/>
            </a:pPr>
            <a:endParaRPr lang="en-US" sz="2000"/>
          </a:p>
        </p:txBody>
      </p:sp>
    </p:spTree>
    <p:extLst>
      <p:ext uri="{BB962C8B-B14F-4D97-AF65-F5344CB8AC3E}">
        <p14:creationId xmlns:p14="http://schemas.microsoft.com/office/powerpoint/2010/main" val="146426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Τίτλος 1">
            <a:extLst>
              <a:ext uri="{FF2B5EF4-FFF2-40B4-BE49-F238E27FC236}">
                <a16:creationId xmlns:a16="http://schemas.microsoft.com/office/drawing/2014/main" id="{51DB42BF-8719-A138-9020-2FA4C492295A}"/>
              </a:ext>
            </a:extLst>
          </p:cNvPr>
          <p:cNvSpPr>
            <a:spLocks noGrp="1"/>
          </p:cNvSpPr>
          <p:nvPr>
            <p:ph type="title"/>
          </p:nvPr>
        </p:nvSpPr>
        <p:spPr>
          <a:xfrm>
            <a:off x="1141413" y="609600"/>
            <a:ext cx="9905998" cy="1065451"/>
          </a:xfrm>
        </p:spPr>
        <p:txBody>
          <a:bodyPr>
            <a:normAutofit/>
          </a:bodyPr>
          <a:lstStyle/>
          <a:p>
            <a:pPr algn="ctr"/>
            <a:r>
              <a:rPr lang="en-US" dirty="0">
                <a:solidFill>
                  <a:srgbClr val="BFBFBF"/>
                </a:solidFill>
                <a:effectLst>
                  <a:glow rad="38100">
                    <a:schemeClr val="bg1">
                      <a:lumMod val="65000"/>
                      <a:lumOff val="35000"/>
                      <a:alpha val="40000"/>
                    </a:schemeClr>
                  </a:glow>
                  <a:outerShdw blurRad="38100" dist="38100" dir="2700000" algn="tl">
                    <a:srgbClr val="000000">
                      <a:alpha val="43137"/>
                    </a:srgbClr>
                  </a:outerShdw>
                </a:effectLst>
              </a:rPr>
              <a:t>Conclusions</a:t>
            </a:r>
            <a:endParaRPr lang="el-GR" dirty="0">
              <a:solidFill>
                <a:srgbClr val="BFBFBF"/>
              </a:solidFill>
              <a:effectLst>
                <a:glow rad="38100">
                  <a:schemeClr val="bg1">
                    <a:lumMod val="65000"/>
                    <a:lumOff val="35000"/>
                    <a:alpha val="40000"/>
                  </a:schemeClr>
                </a:glow>
                <a:outerShdw blurRad="38100" dist="38100" dir="2700000" algn="tl">
                  <a:srgbClr val="000000">
                    <a:alpha val="43137"/>
                  </a:srgbClr>
                </a:outerShdw>
              </a:effectLst>
            </a:endParaRPr>
          </a:p>
        </p:txBody>
      </p:sp>
      <p:sp>
        <p:nvSpPr>
          <p:cNvPr id="3" name="Θέση περιεχομένου 2">
            <a:extLst>
              <a:ext uri="{FF2B5EF4-FFF2-40B4-BE49-F238E27FC236}">
                <a16:creationId xmlns:a16="http://schemas.microsoft.com/office/drawing/2014/main" id="{6DB732E6-DB78-4249-D754-045306B94B8B}"/>
              </a:ext>
            </a:extLst>
          </p:cNvPr>
          <p:cNvSpPr>
            <a:spLocks noGrp="1"/>
          </p:cNvSpPr>
          <p:nvPr>
            <p:ph idx="1"/>
          </p:nvPr>
        </p:nvSpPr>
        <p:spPr>
          <a:xfrm>
            <a:off x="1141413" y="2666999"/>
            <a:ext cx="9905998" cy="3124201"/>
          </a:xfrm>
        </p:spPr>
        <p:txBody>
          <a:bodyPr>
            <a:normAutofit/>
          </a:bodyPr>
          <a:lstStyle/>
          <a:p>
            <a:r>
              <a:rPr lang="en-US" dirty="0"/>
              <a:t>Soft Voting was the best ensemble method</a:t>
            </a:r>
          </a:p>
          <a:p>
            <a:r>
              <a:rPr lang="en-US" dirty="0"/>
              <a:t>Algorithms compose the ensemble must be:</a:t>
            </a:r>
          </a:p>
          <a:p>
            <a:pPr lvl="1"/>
            <a:r>
              <a:rPr lang="en-US" dirty="0"/>
              <a:t>Different on training policy methods (Value-based combined with Policy-based)</a:t>
            </a:r>
          </a:p>
          <a:p>
            <a:pPr lvl="1"/>
            <a:r>
              <a:rPr lang="en-US" dirty="0"/>
              <a:t>Weak concerning the total time delays</a:t>
            </a:r>
            <a:endParaRPr lang="el-GR" dirty="0"/>
          </a:p>
        </p:txBody>
      </p:sp>
    </p:spTree>
    <p:extLst>
      <p:ext uri="{BB962C8B-B14F-4D97-AF65-F5344CB8AC3E}">
        <p14:creationId xmlns:p14="http://schemas.microsoft.com/office/powerpoint/2010/main" val="46216499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Τίτλος 1">
            <a:extLst>
              <a:ext uri="{FF2B5EF4-FFF2-40B4-BE49-F238E27FC236}">
                <a16:creationId xmlns:a16="http://schemas.microsoft.com/office/drawing/2014/main" id="{FBBF90E4-A0EE-CEBF-51E1-B2866E4D298B}"/>
              </a:ext>
            </a:extLst>
          </p:cNvPr>
          <p:cNvSpPr>
            <a:spLocks noGrp="1"/>
          </p:cNvSpPr>
          <p:nvPr>
            <p:ph type="title"/>
          </p:nvPr>
        </p:nvSpPr>
        <p:spPr>
          <a:xfrm>
            <a:off x="1141413" y="609600"/>
            <a:ext cx="9905998" cy="1065451"/>
          </a:xfrm>
        </p:spPr>
        <p:txBody>
          <a:bodyPr>
            <a:normAutofit/>
          </a:bodyPr>
          <a:lstStyle/>
          <a:p>
            <a:pPr algn="ctr"/>
            <a:r>
              <a:rPr lang="en-US">
                <a:solidFill>
                  <a:srgbClr val="BFBFBF"/>
                </a:solidFill>
              </a:rPr>
              <a:t>Future Work</a:t>
            </a:r>
            <a:endParaRPr lang="el-GR" dirty="0">
              <a:solidFill>
                <a:srgbClr val="BFBFBF"/>
              </a:solidFill>
            </a:endParaRPr>
          </a:p>
        </p:txBody>
      </p:sp>
      <p:graphicFrame>
        <p:nvGraphicFramePr>
          <p:cNvPr id="14" name="Θέση περιεχομένου 2">
            <a:extLst>
              <a:ext uri="{FF2B5EF4-FFF2-40B4-BE49-F238E27FC236}">
                <a16:creationId xmlns:a16="http://schemas.microsoft.com/office/drawing/2014/main" id="{62CA79C7-067E-5365-B513-C7B5DD9B261A}"/>
              </a:ext>
            </a:extLst>
          </p:cNvPr>
          <p:cNvGraphicFramePr>
            <a:graphicFrameLocks noGrp="1"/>
          </p:cNvGraphicFramePr>
          <p:nvPr>
            <p:ph idx="1"/>
            <p:extLst>
              <p:ext uri="{D42A27DB-BD31-4B8C-83A1-F6EECF244321}">
                <p14:modId xmlns:p14="http://schemas.microsoft.com/office/powerpoint/2010/main" val="88364458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093335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2795-85D1-C37B-ED11-A8ABCAD212AC}"/>
              </a:ext>
            </a:extLst>
          </p:cNvPr>
          <p:cNvSpPr>
            <a:spLocks noGrp="1"/>
          </p:cNvSpPr>
          <p:nvPr>
            <p:ph type="title"/>
          </p:nvPr>
        </p:nvSpPr>
        <p:spPr>
          <a:xfrm>
            <a:off x="1143000" y="83457"/>
            <a:ext cx="6271836" cy="1886415"/>
          </a:xfrm>
        </p:spPr>
        <p:txBody>
          <a:bodyPr vert="horz" lIns="91440" tIns="45720" rIns="91440" bIns="45720" rtlCol="0" anchor="t">
            <a:normAutofit/>
          </a:bodyPr>
          <a:lstStyle/>
          <a:p>
            <a:pPr algn="ctr">
              <a:lnSpc>
                <a:spcPct val="90000"/>
              </a:lnSpc>
            </a:pPr>
            <a:r>
              <a:rPr lang="en-US" sz="2400"/>
              <a:t>BACKGROUND</a:t>
            </a:r>
            <a:endParaRPr lang="en-US" sz="2400">
              <a:effectLst>
                <a:glow rad="38100">
                  <a:prstClr val="black">
                    <a:lumMod val="65000"/>
                    <a:lumOff val="35000"/>
                    <a:alpha val="40000"/>
                  </a:prstClr>
                </a:glow>
                <a:outerShdw blurRad="28575" dist="38100" dir="14040000" algn="tl" rotWithShape="0">
                  <a:srgbClr val="000000">
                    <a:alpha val="25000"/>
                  </a:srgbClr>
                </a:outerShdw>
              </a:effectLst>
            </a:endParaRPr>
          </a:p>
          <a:p>
            <a:pPr algn="ctr">
              <a:lnSpc>
                <a:spcPct val="90000"/>
              </a:lnSpc>
            </a:pPr>
            <a:r>
              <a:rPr lang="en-US" sz="2000" b="1"/>
              <a:t>HOW DO WE HANDLE TRAFFIC SIGNAL CONTROL?</a:t>
            </a:r>
            <a:endParaRPr lang="en-US" sz="2000" b="1">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817E603D-DA6B-314B-16F9-716B1E929390}"/>
              </a:ext>
            </a:extLst>
          </p:cNvPr>
          <p:cNvSpPr>
            <a:spLocks noGrp="1"/>
          </p:cNvSpPr>
          <p:nvPr>
            <p:ph type="body" sz="half" idx="2"/>
          </p:nvPr>
        </p:nvSpPr>
        <p:spPr>
          <a:xfrm>
            <a:off x="1143000" y="2666999"/>
            <a:ext cx="5943600" cy="3395871"/>
          </a:xfrm>
        </p:spPr>
        <p:txBody>
          <a:bodyPr vert="horz" lIns="91440" tIns="45720" rIns="91440" bIns="45720" rtlCol="0" anchor="ctr">
            <a:noAutofit/>
          </a:bodyPr>
          <a:lstStyle/>
          <a:p>
            <a:pPr marL="285750" indent="-285750">
              <a:lnSpc>
                <a:spcPct val="90000"/>
              </a:lnSpc>
              <a:buFont typeface="Arial"/>
              <a:buChar char="•"/>
            </a:pPr>
            <a:r>
              <a:rPr lang="en-US" sz="1600"/>
              <a:t>Most common methods:</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Fixed-time control,</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Actuated control,</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Adaptive control</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139700">
              <a:lnSpc>
                <a:spcPct val="90000"/>
              </a:lnSpc>
              <a:buFont typeface="Arial"/>
              <a:buChar char="•"/>
            </a:pP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r>
              <a:rPr lang="en-US" sz="1600" b="1"/>
              <a:t>Fixed-time Control</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Fixed-time traffic signal cycles</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Cons</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17500">
              <a:lnSpc>
                <a:spcPct val="90000"/>
              </a:lnSpc>
              <a:buFont typeface="Arial"/>
              <a:buChar char="•"/>
            </a:pPr>
            <a:r>
              <a:rPr lang="en-US" sz="1600"/>
              <a:t>Doesn’t adapt to traffic demand</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17500">
              <a:lnSpc>
                <a:spcPct val="90000"/>
              </a:lnSpc>
              <a:buFont typeface="Arial"/>
              <a:buChar char="•"/>
            </a:pPr>
            <a:r>
              <a:rPr lang="en-US" sz="1600"/>
              <a:t>Fixed-time settings:</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17500">
              <a:lnSpc>
                <a:spcPct val="90000"/>
              </a:lnSpc>
              <a:buFont typeface="Arial"/>
              <a:buChar char="•"/>
            </a:pPr>
            <a:r>
              <a:rPr lang="en-US" sz="1600"/>
              <a:t>Pre-timed cycle length , </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17500">
              <a:lnSpc>
                <a:spcPct val="90000"/>
              </a:lnSpc>
              <a:buFont typeface="Arial"/>
              <a:buChar char="•"/>
            </a:pPr>
            <a:r>
              <a:rPr lang="en-US" sz="1600"/>
              <a:t>Fixed cycle-based phase sequence, </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17500">
              <a:lnSpc>
                <a:spcPct val="90000"/>
              </a:lnSpc>
              <a:buFont typeface="Arial"/>
              <a:buChar char="•"/>
            </a:pPr>
            <a:r>
              <a:rPr lang="en-US" sz="1600"/>
              <a:t>Phase split</a:t>
            </a: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139700">
              <a:lnSpc>
                <a:spcPct val="90000"/>
              </a:lnSpc>
              <a:buFont typeface="Arial"/>
              <a:buChar char="•"/>
            </a:pP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90000"/>
              </a:lnSpc>
              <a:buFont typeface="Arial"/>
              <a:buChar char="•"/>
            </a:pPr>
            <a:endParaRPr lang="en-US" sz="160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Picture 5" descr="Aerial view of city square">
            <a:extLst>
              <a:ext uri="{FF2B5EF4-FFF2-40B4-BE49-F238E27FC236}">
                <a16:creationId xmlns:a16="http://schemas.microsoft.com/office/drawing/2014/main" id="{8C8B9A04-13DF-97BF-9ABA-2B468039252B}"/>
              </a:ext>
            </a:extLst>
          </p:cNvPr>
          <p:cNvPicPr>
            <a:picLocks noGrp="1" noChangeAspect="1"/>
          </p:cNvPicPr>
          <p:nvPr>
            <p:ph type="pic" idx="1"/>
          </p:nvPr>
        </p:nvPicPr>
        <p:blipFill rotWithShape="1">
          <a:blip r:embed="rId4"/>
          <a:srcRect l="12271" r="44026"/>
          <a:stretch/>
        </p:blipFill>
        <p:spPr>
          <a:xfrm>
            <a:off x="7552042" y="863390"/>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272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Aerial view of city square">
            <a:extLst>
              <a:ext uri="{FF2B5EF4-FFF2-40B4-BE49-F238E27FC236}">
                <a16:creationId xmlns:a16="http://schemas.microsoft.com/office/drawing/2014/main" id="{8C8B9A04-13DF-97BF-9ABA-2B468039252B}"/>
              </a:ext>
            </a:extLst>
          </p:cNvPr>
          <p:cNvPicPr>
            <a:picLocks noGrp="1" noChangeAspect="1"/>
          </p:cNvPicPr>
          <p:nvPr>
            <p:ph type="pic" idx="1"/>
          </p:nvPr>
        </p:nvPicPr>
        <p:blipFill rotWithShape="1">
          <a:blip r:embed="rId4">
            <a:duotone>
              <a:prstClr val="black"/>
              <a:schemeClr val="bg1">
                <a:tint val="45000"/>
                <a:satMod val="400000"/>
              </a:schemeClr>
            </a:duotone>
            <a:alphaModFix amt="15000"/>
          </a:blip>
          <a:srcRect t="5370" b="10361"/>
          <a:stretch/>
        </p:blipFill>
        <p:spPr>
          <a:xfrm>
            <a:off x="20" y="10"/>
            <a:ext cx="12191980" cy="6857990"/>
          </a:xfrm>
          <a:prstGeom prst="rect">
            <a:avLst/>
          </a:prstGeom>
        </p:spPr>
      </p:pic>
      <p:pic>
        <p:nvPicPr>
          <p:cNvPr id="6" name="Εικόνα 5">
            <a:extLst>
              <a:ext uri="{FF2B5EF4-FFF2-40B4-BE49-F238E27FC236}">
                <a16:creationId xmlns:a16="http://schemas.microsoft.com/office/drawing/2014/main" id="{328202B6-C233-22EA-CF54-2A5A94424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73470"/>
            <a:ext cx="2382562" cy="1905000"/>
          </a:xfrm>
          <a:prstGeom prst="rect">
            <a:avLst/>
          </a:prstGeom>
          <a:solidFill>
            <a:schemeClr val="tx2"/>
          </a:solidFill>
        </p:spPr>
      </p:pic>
      <p:sp>
        <p:nvSpPr>
          <p:cNvPr id="2" name="Title 1">
            <a:extLst>
              <a:ext uri="{FF2B5EF4-FFF2-40B4-BE49-F238E27FC236}">
                <a16:creationId xmlns:a16="http://schemas.microsoft.com/office/drawing/2014/main" id="{4A512795-85D1-C37B-ED11-A8ABCAD212AC}"/>
              </a:ext>
            </a:extLst>
          </p:cNvPr>
          <p:cNvSpPr>
            <a:spLocks noGrp="1"/>
          </p:cNvSpPr>
          <p:nvPr>
            <p:ph type="title"/>
          </p:nvPr>
        </p:nvSpPr>
        <p:spPr>
          <a:xfrm>
            <a:off x="56428" y="68470"/>
            <a:ext cx="6330532" cy="1905000"/>
          </a:xfrm>
        </p:spPr>
        <p:txBody>
          <a:bodyPr vert="horz" lIns="91440" tIns="45720" rIns="91440" bIns="45720" rtlCol="0" anchor="t">
            <a:normAutofit/>
          </a:bodyPr>
          <a:lstStyle/>
          <a:p>
            <a:r>
              <a:rPr lang="en-US" sz="3200" dirty="0"/>
              <a:t>BACKGROUND</a:t>
            </a:r>
          </a:p>
          <a:p>
            <a:r>
              <a:rPr lang="en-US" sz="3200" dirty="0"/>
              <a:t>HOW DO WE HANDLE TRAFFIC SIGNAL CONTROL?</a:t>
            </a:r>
            <a:endParaRPr lang="en-US" sz="3200"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817E603D-DA6B-314B-16F9-716B1E929390}"/>
              </a:ext>
            </a:extLst>
          </p:cNvPr>
          <p:cNvSpPr>
            <a:spLocks noGrp="1"/>
          </p:cNvSpPr>
          <p:nvPr>
            <p:ph type="body" sz="half" idx="2"/>
          </p:nvPr>
        </p:nvSpPr>
        <p:spPr>
          <a:xfrm>
            <a:off x="12524" y="1973470"/>
            <a:ext cx="9905998" cy="3124201"/>
          </a:xfrm>
        </p:spPr>
        <p:txBody>
          <a:bodyPr vert="horz" lIns="91440" tIns="45720" rIns="91440" bIns="45720" rtlCol="0" anchor="t">
            <a:noAutofit/>
          </a:bodyPr>
          <a:lstStyle/>
          <a:p>
            <a:pPr marL="285750" indent="-285750">
              <a:lnSpc>
                <a:spcPct val="90000"/>
              </a:lnSpc>
              <a:buFont typeface="Arial"/>
              <a:buChar char="•"/>
            </a:pPr>
            <a:r>
              <a:rPr lang="en-US" sz="1600" b="1" dirty="0"/>
              <a:t>Actuated Control</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Semi-Actuated,</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Full-Actuated,</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Volume Density,</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Cons:</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23850">
              <a:lnSpc>
                <a:spcPct val="90000"/>
              </a:lnSpc>
              <a:buFont typeface="Arial"/>
              <a:buChar char="•"/>
            </a:pPr>
            <a:r>
              <a:rPr lang="en-US" sz="1600" dirty="0"/>
              <a:t>Prioritize movement along the primary road,</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23850">
              <a:lnSpc>
                <a:spcPct val="90000"/>
              </a:lnSpc>
              <a:buFont typeface="Arial"/>
              <a:buChar char="•"/>
            </a:pPr>
            <a:r>
              <a:rPr lang="en-US" sz="1600" dirty="0"/>
              <a:t>Maintenance requirements</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590550" lvl="1">
              <a:lnSpc>
                <a:spcPct val="90000"/>
              </a:lnSpc>
            </a:pP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r>
              <a:rPr lang="en-US" sz="1600" b="1" dirty="0"/>
              <a:t>Adaptive Control</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Adaptive Traffic Control Systems (ATCS),</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Real time phase manipulation,</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323850">
              <a:lnSpc>
                <a:spcPct val="90000"/>
              </a:lnSpc>
              <a:buFont typeface="Arial"/>
              <a:buChar char="•"/>
            </a:pPr>
            <a:r>
              <a:rPr lang="en-US" sz="1600" dirty="0"/>
              <a:t>Cons:</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23850">
              <a:lnSpc>
                <a:spcPct val="90000"/>
              </a:lnSpc>
              <a:buFont typeface="Arial"/>
              <a:buChar char="•"/>
            </a:pPr>
            <a:r>
              <a:rPr lang="en-US" sz="1600" dirty="0"/>
              <a:t>Small area of detection,</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1" indent="-323850">
              <a:lnSpc>
                <a:spcPct val="90000"/>
              </a:lnSpc>
              <a:buFont typeface="Arial"/>
              <a:buChar char="•"/>
            </a:pPr>
            <a:r>
              <a:rPr lang="en-US" sz="1600" dirty="0"/>
              <a:t>Data don’t represent real traffic volume</a:t>
            </a:r>
            <a:endParaRPr lang="en-US" sz="1600" dirty="0">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endParaRPr lang="en-US" sz="1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590550" lvl="1">
              <a:lnSpc>
                <a:spcPct val="90000"/>
              </a:lnSpc>
              <a:buFont typeface="Arial"/>
              <a:buChar char="•"/>
            </a:pPr>
            <a:endParaRPr lang="en-US" sz="10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8" name="Εικόνα 7">
            <a:extLst>
              <a:ext uri="{FF2B5EF4-FFF2-40B4-BE49-F238E27FC236}">
                <a16:creationId xmlns:a16="http://schemas.microsoft.com/office/drawing/2014/main" id="{B2F59151-D76A-3DF4-8D41-D0916F877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9822" y="1973470"/>
            <a:ext cx="2035439" cy="1900939"/>
          </a:xfrm>
          <a:prstGeom prst="rect">
            <a:avLst/>
          </a:prstGeom>
          <a:solidFill>
            <a:schemeClr val="tx2"/>
          </a:solidFill>
        </p:spPr>
      </p:pic>
      <p:sp>
        <p:nvSpPr>
          <p:cNvPr id="9" name="TextBox 8">
            <a:extLst>
              <a:ext uri="{FF2B5EF4-FFF2-40B4-BE49-F238E27FC236}">
                <a16:creationId xmlns:a16="http://schemas.microsoft.com/office/drawing/2014/main" id="{6F3D9890-D90E-1A98-1BBE-9FFC49025C02}"/>
              </a:ext>
            </a:extLst>
          </p:cNvPr>
          <p:cNvSpPr txBox="1"/>
          <p:nvPr/>
        </p:nvSpPr>
        <p:spPr>
          <a:xfrm>
            <a:off x="6356577" y="1604138"/>
            <a:ext cx="1861407" cy="369332"/>
          </a:xfrm>
          <a:prstGeom prst="rect">
            <a:avLst/>
          </a:prstGeom>
          <a:noFill/>
        </p:spPr>
        <p:txBody>
          <a:bodyPr wrap="none" rtlCol="0">
            <a:spAutoFit/>
          </a:bodyPr>
          <a:lstStyle/>
          <a:p>
            <a:pPr algn="ctr"/>
            <a:r>
              <a:rPr lang="en-US" dirty="0"/>
              <a:t>Semi-actuated</a:t>
            </a:r>
            <a:endParaRPr lang="el-GR" dirty="0"/>
          </a:p>
        </p:txBody>
      </p:sp>
      <p:sp>
        <p:nvSpPr>
          <p:cNvPr id="10" name="TextBox 9">
            <a:extLst>
              <a:ext uri="{FF2B5EF4-FFF2-40B4-BE49-F238E27FC236}">
                <a16:creationId xmlns:a16="http://schemas.microsoft.com/office/drawing/2014/main" id="{89000C40-F434-AB2E-336F-DEF118DEFE41}"/>
              </a:ext>
            </a:extLst>
          </p:cNvPr>
          <p:cNvSpPr txBox="1"/>
          <p:nvPr/>
        </p:nvSpPr>
        <p:spPr>
          <a:xfrm>
            <a:off x="9198208" y="1604138"/>
            <a:ext cx="1678665" cy="369332"/>
          </a:xfrm>
          <a:prstGeom prst="rect">
            <a:avLst/>
          </a:prstGeom>
          <a:noFill/>
        </p:spPr>
        <p:txBody>
          <a:bodyPr wrap="none" rtlCol="0">
            <a:spAutoFit/>
          </a:bodyPr>
          <a:lstStyle/>
          <a:p>
            <a:pPr algn="ctr"/>
            <a:r>
              <a:rPr lang="en-US" dirty="0"/>
              <a:t>Full-actuated</a:t>
            </a:r>
            <a:endParaRPr lang="el-GR" dirty="0"/>
          </a:p>
        </p:txBody>
      </p:sp>
      <p:sp>
        <p:nvSpPr>
          <p:cNvPr id="11" name="TextBox 10">
            <a:extLst>
              <a:ext uri="{FF2B5EF4-FFF2-40B4-BE49-F238E27FC236}">
                <a16:creationId xmlns:a16="http://schemas.microsoft.com/office/drawing/2014/main" id="{31B11C17-F8AF-4A24-3315-BA0992957628}"/>
              </a:ext>
            </a:extLst>
          </p:cNvPr>
          <p:cNvSpPr txBox="1"/>
          <p:nvPr/>
        </p:nvSpPr>
        <p:spPr>
          <a:xfrm>
            <a:off x="6065572" y="3946930"/>
            <a:ext cx="5494250" cy="400110"/>
          </a:xfrm>
          <a:prstGeom prst="rect">
            <a:avLst/>
          </a:prstGeom>
          <a:noFill/>
        </p:spPr>
        <p:txBody>
          <a:bodyPr wrap="square" rtlCol="0">
            <a:spAutoFit/>
          </a:bodyPr>
          <a:lstStyle/>
          <a:p>
            <a:r>
              <a:rPr lang="en-US" sz="1000" dirty="0"/>
              <a:t>Vehicle Actuated Signals - Lecture Notes in Transportation Systems Engineering</a:t>
            </a:r>
          </a:p>
          <a:p>
            <a:r>
              <a:rPr lang="en-US" sz="1000" dirty="0"/>
              <a:t>Prof. Tom V. Mathew</a:t>
            </a:r>
            <a:endParaRPr lang="el-GR" sz="1000" dirty="0"/>
          </a:p>
        </p:txBody>
      </p:sp>
      <p:pic>
        <p:nvPicPr>
          <p:cNvPr id="13" name="Εικόνα 12" descr="source: https://www.efftronics.com/adaptive-traffic-control-system">
            <a:extLst>
              <a:ext uri="{FF2B5EF4-FFF2-40B4-BE49-F238E27FC236}">
                <a16:creationId xmlns:a16="http://schemas.microsoft.com/office/drawing/2014/main" id="{E0EEE9EB-C6F7-0EE7-8F92-1C33A72B0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9250" y="4764621"/>
            <a:ext cx="3733447" cy="1982361"/>
          </a:xfrm>
          <a:prstGeom prst="rect">
            <a:avLst/>
          </a:prstGeom>
        </p:spPr>
      </p:pic>
      <p:pic>
        <p:nvPicPr>
          <p:cNvPr id="15" name="Εικόνα 14">
            <a:extLst>
              <a:ext uri="{FF2B5EF4-FFF2-40B4-BE49-F238E27FC236}">
                <a16:creationId xmlns:a16="http://schemas.microsoft.com/office/drawing/2014/main" id="{A1207C38-2B7D-9DF5-698D-E8B00F317A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5217" y="4764620"/>
            <a:ext cx="3226763" cy="1982361"/>
          </a:xfrm>
          <a:prstGeom prst="rect">
            <a:avLst/>
          </a:prstGeom>
        </p:spPr>
      </p:pic>
    </p:spTree>
    <p:extLst>
      <p:ext uri="{BB962C8B-B14F-4D97-AF65-F5344CB8AC3E}">
        <p14:creationId xmlns:p14="http://schemas.microsoft.com/office/powerpoint/2010/main" val="110022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Magnifying glass and question mark">
            <a:extLst>
              <a:ext uri="{FF2B5EF4-FFF2-40B4-BE49-F238E27FC236}">
                <a16:creationId xmlns:a16="http://schemas.microsoft.com/office/drawing/2014/main" id="{5DF71587-F44F-A496-48F1-1331DBCF0899}"/>
              </a:ext>
            </a:extLst>
          </p:cNvPr>
          <p:cNvPicPr>
            <a:picLocks noChangeAspect="1"/>
          </p:cNvPicPr>
          <p:nvPr/>
        </p:nvPicPr>
        <p:blipFill rotWithShape="1">
          <a:blip r:embed="rId4">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9D20A81-5627-CB7D-7A86-E46EB70ACE27}"/>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sz="2700"/>
              <a:t>Research question: How can we efficiently manage traffic signals?</a:t>
            </a:r>
            <a:endParaRPr lang="en-US" sz="2700" b="0"/>
          </a:p>
        </p:txBody>
      </p:sp>
      <p:sp>
        <p:nvSpPr>
          <p:cNvPr id="3" name="TextBox 2">
            <a:extLst>
              <a:ext uri="{FF2B5EF4-FFF2-40B4-BE49-F238E27FC236}">
                <a16:creationId xmlns:a16="http://schemas.microsoft.com/office/drawing/2014/main" id="{67599EC7-F91E-51A6-1985-95D7EAFE01DA}"/>
              </a:ext>
            </a:extLst>
          </p:cNvPr>
          <p:cNvSpPr txBox="1"/>
          <p:nvPr/>
        </p:nvSpPr>
        <p:spPr>
          <a:xfrm>
            <a:off x="1141413" y="2666999"/>
            <a:ext cx="9905998"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20000"/>
              </a:spcBef>
              <a:spcAft>
                <a:spcPts val="600"/>
              </a:spcAft>
              <a:buClr>
                <a:schemeClr val="tx1"/>
              </a:buClr>
              <a:buSzPct val="100000"/>
            </a:pPr>
            <a:r>
              <a:rPr lang="en-US" sz="36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Deep Reinforcement Learning</a:t>
            </a:r>
            <a:endParaRPr lang="en-US" sz="3600" b="1"/>
          </a:p>
        </p:txBody>
      </p:sp>
    </p:spTree>
    <p:extLst>
      <p:ext uri="{BB962C8B-B14F-4D97-AF65-F5344CB8AC3E}">
        <p14:creationId xmlns:p14="http://schemas.microsoft.com/office/powerpoint/2010/main" val="18651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6A89-0939-45E7-685E-8BEC5E3C9765}"/>
              </a:ext>
            </a:extLst>
          </p:cNvPr>
          <p:cNvSpPr>
            <a:spLocks noGrp="1"/>
          </p:cNvSpPr>
          <p:nvPr>
            <p:ph type="title"/>
          </p:nvPr>
        </p:nvSpPr>
        <p:spPr>
          <a:xfrm>
            <a:off x="6420465" y="-302491"/>
            <a:ext cx="5122606" cy="1905000"/>
          </a:xfrm>
        </p:spPr>
        <p:txBody>
          <a:bodyPr vert="horz" lIns="91440" tIns="45720" rIns="91440" bIns="45720" rtlCol="0">
            <a:normAutofit/>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What is reinforcement learning?</a:t>
            </a:r>
            <a:endParaRPr lang="en-US"/>
          </a:p>
        </p:txBody>
      </p:sp>
      <p:sp>
        <p:nvSpPr>
          <p:cNvPr id="8" name="Content Placeholder 7">
            <a:extLst>
              <a:ext uri="{FF2B5EF4-FFF2-40B4-BE49-F238E27FC236}">
                <a16:creationId xmlns:a16="http://schemas.microsoft.com/office/drawing/2014/main" id="{2586139E-778D-B94D-BAA7-01C8C66F097F}"/>
              </a:ext>
            </a:extLst>
          </p:cNvPr>
          <p:cNvSpPr>
            <a:spLocks noGrp="1"/>
          </p:cNvSpPr>
          <p:nvPr>
            <p:ph idx="1"/>
          </p:nvPr>
        </p:nvSpPr>
        <p:spPr>
          <a:xfrm>
            <a:off x="6339647" y="1604817"/>
            <a:ext cx="5803787" cy="4601730"/>
          </a:xfrm>
        </p:spPr>
        <p:txBody>
          <a:bodyPr vert="horz" lIns="91440" tIns="45720" rIns="91440" bIns="45720" rtlCol="0" anchor="t">
            <a:normAutofit/>
          </a:bodyPr>
          <a:lstStyle/>
          <a:p>
            <a:pPr marL="0" indent="0" algn="just">
              <a:lnSpc>
                <a:spcPct val="90000"/>
              </a:lnSpc>
              <a:buNone/>
            </a:pPr>
            <a:r>
              <a:rPr lang="en-US" sz="1800" i="1" dirty="0">
                <a:effectLst>
                  <a:glow rad="38100">
                    <a:prstClr val="white">
                      <a:lumMod val="50000"/>
                      <a:lumOff val="50000"/>
                      <a:alpha val="20000"/>
                    </a:prstClr>
                  </a:glow>
                  <a:outerShdw blurRad="44450" dist="12700" dir="13860000" algn="tl" rotWithShape="0">
                    <a:srgbClr val="000000">
                      <a:alpha val="20000"/>
                    </a:srgbClr>
                  </a:outerShdw>
                </a:effectLst>
              </a:rPr>
              <a:t>"Reinforcement learning is learning what to do —how to map situations to actions— so as to maximize a numerical reward signal. The learner is not told which actions to take, but instead must discover which actions yield the most reward by trying them.“</a:t>
            </a:r>
            <a:br>
              <a:rPr lang="en-US" sz="1800" i="1" dirty="0">
                <a:effectLst>
                  <a:glow rad="38100">
                    <a:prstClr val="white">
                      <a:lumMod val="50000"/>
                      <a:lumOff val="50000"/>
                      <a:alpha val="20000"/>
                    </a:prstClr>
                  </a:glow>
                  <a:outerShdw blurRad="44450" dist="12700" dir="13860000" algn="tl" rotWithShape="0">
                    <a:srgbClr val="000000">
                      <a:alpha val="20000"/>
                    </a:srgbClr>
                  </a:outerShdw>
                </a:effectLst>
              </a:rPr>
            </a:br>
            <a:r>
              <a:rPr lang="en-US" sz="1100" b="0" i="0" dirty="0">
                <a:solidFill>
                  <a:schemeClr val="tx1"/>
                </a:solidFill>
                <a:effectLst/>
                <a:latin typeface="IBM Plex Sans" panose="020B0604020202020204" pitchFamily="34" charset="0"/>
              </a:rPr>
              <a:t>Sutton, R. S., &amp; </a:t>
            </a:r>
            <a:r>
              <a:rPr lang="en-US" sz="1100" b="0" i="0" dirty="0" err="1">
                <a:solidFill>
                  <a:schemeClr val="tx1"/>
                </a:solidFill>
                <a:effectLst/>
                <a:latin typeface="IBM Plex Sans" panose="020B0604020202020204" pitchFamily="34" charset="0"/>
              </a:rPr>
              <a:t>Barto</a:t>
            </a:r>
            <a:r>
              <a:rPr lang="en-US" sz="1100" b="0" i="0" dirty="0">
                <a:solidFill>
                  <a:schemeClr val="tx1"/>
                </a:solidFill>
                <a:effectLst/>
                <a:latin typeface="IBM Plex Sans" panose="020B0604020202020204" pitchFamily="34" charset="0"/>
              </a:rPr>
              <a:t>, A. G. (2018). </a:t>
            </a:r>
            <a:r>
              <a:rPr lang="en-US" sz="1100" b="0" i="1" dirty="0">
                <a:solidFill>
                  <a:schemeClr val="tx1"/>
                </a:solidFill>
                <a:effectLst/>
                <a:latin typeface="IBM Plex Sans" panose="020B0604020202020204" pitchFamily="34" charset="0"/>
              </a:rPr>
              <a:t>Reinforcement learning: An introduction</a:t>
            </a:r>
            <a:r>
              <a:rPr lang="en-US" sz="1100" b="0" i="0" dirty="0">
                <a:solidFill>
                  <a:schemeClr val="tx1"/>
                </a:solidFill>
                <a:effectLst/>
                <a:latin typeface="IBM Plex Sans" panose="020B0604020202020204" pitchFamily="34" charset="0"/>
              </a:rPr>
              <a:t>. MIT press.</a:t>
            </a:r>
            <a:endParaRPr lang="en-US" sz="1100" dirty="0">
              <a:solidFill>
                <a:schemeClr val="tx1"/>
              </a:solidFill>
              <a:effectLst>
                <a:glow rad="38100">
                  <a:prstClr val="white">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buClr>
                <a:srgbClr val="000000"/>
              </a:buClr>
            </a:pPr>
            <a:endParaRPr lang="en-US" sz="1800" dirty="0">
              <a:effectLst>
                <a:glow rad="38100">
                  <a:prstClr val="white">
                    <a:lumMod val="50000"/>
                    <a:lumOff val="50000"/>
                    <a:alpha val="20000"/>
                  </a:prstClr>
                </a:glow>
                <a:outerShdw blurRad="44450" dist="12700" dir="13860000" algn="tl" rotWithShape="0">
                  <a:srgbClr val="000000">
                    <a:alpha val="20000"/>
                  </a:srgbClr>
                </a:outerShdw>
              </a:effectLst>
            </a:endParaRPr>
          </a:p>
          <a:p>
            <a:pPr>
              <a:lnSpc>
                <a:spcPct val="90000"/>
              </a:lnSpc>
              <a:buClr>
                <a:srgbClr val="000000"/>
              </a:buClr>
            </a:pPr>
            <a:r>
              <a:rPr lang="en-US" sz="1800" dirty="0">
                <a:effectLst>
                  <a:glow rad="38100">
                    <a:prstClr val="white">
                      <a:lumMod val="50000"/>
                      <a:lumOff val="50000"/>
                      <a:alpha val="20000"/>
                    </a:prstClr>
                  </a:glow>
                  <a:outerShdw blurRad="44450" dist="12700" dir="13860000" algn="tl" rotWithShape="0">
                    <a:srgbClr val="000000">
                      <a:alpha val="20000"/>
                    </a:srgbClr>
                  </a:outerShdw>
                </a:effectLst>
              </a:rPr>
              <a:t>Important concepts:</a:t>
            </a:r>
          </a:p>
          <a:p>
            <a:pPr lvl="1">
              <a:lnSpc>
                <a:spcPct val="90000"/>
              </a:lnSpc>
              <a:buClr>
                <a:srgbClr val="000000"/>
              </a:buClr>
            </a:pPr>
            <a:r>
              <a:rPr lang="en-US" dirty="0">
                <a:effectLst>
                  <a:glow rad="38100">
                    <a:prstClr val="white">
                      <a:lumMod val="50000"/>
                      <a:lumOff val="50000"/>
                      <a:alpha val="20000"/>
                    </a:prstClr>
                  </a:glow>
                  <a:outerShdw blurRad="44450" dist="12700" dir="13860000" algn="tl" rotWithShape="0">
                    <a:srgbClr val="000000">
                      <a:alpha val="20000"/>
                    </a:srgbClr>
                  </a:outerShdw>
                </a:effectLst>
              </a:rPr>
              <a:t>Environment</a:t>
            </a:r>
          </a:p>
          <a:p>
            <a:pPr lvl="1">
              <a:lnSpc>
                <a:spcPct val="90000"/>
              </a:lnSpc>
              <a:buClr>
                <a:srgbClr val="000000"/>
              </a:buClr>
            </a:pPr>
            <a:r>
              <a:rPr lang="en-US" dirty="0">
                <a:effectLst>
                  <a:glow rad="38100">
                    <a:prstClr val="white">
                      <a:lumMod val="50000"/>
                      <a:lumOff val="50000"/>
                      <a:alpha val="20000"/>
                    </a:prstClr>
                  </a:glow>
                  <a:outerShdw blurRad="44450" dist="12700" dir="13860000" algn="tl" rotWithShape="0">
                    <a:srgbClr val="000000">
                      <a:alpha val="20000"/>
                    </a:srgbClr>
                  </a:outerShdw>
                </a:effectLst>
              </a:rPr>
              <a:t>Agent</a:t>
            </a:r>
          </a:p>
          <a:p>
            <a:pPr lvl="1">
              <a:lnSpc>
                <a:spcPct val="90000"/>
              </a:lnSpc>
              <a:buClr>
                <a:srgbClr val="000000"/>
              </a:buClr>
            </a:pPr>
            <a:r>
              <a:rPr lang="en-US" dirty="0">
                <a:effectLst>
                  <a:glow rad="38100">
                    <a:prstClr val="white">
                      <a:lumMod val="50000"/>
                      <a:lumOff val="50000"/>
                      <a:alpha val="20000"/>
                    </a:prstClr>
                  </a:glow>
                  <a:outerShdw blurRad="44450" dist="12700" dir="13860000" algn="tl" rotWithShape="0">
                    <a:srgbClr val="000000">
                      <a:alpha val="20000"/>
                    </a:srgbClr>
                  </a:outerShdw>
                </a:effectLst>
              </a:rPr>
              <a:t>Rewards</a:t>
            </a:r>
          </a:p>
          <a:p>
            <a:pPr lvl="1">
              <a:lnSpc>
                <a:spcPct val="90000"/>
              </a:lnSpc>
              <a:buClr>
                <a:srgbClr val="000000"/>
              </a:buClr>
            </a:pPr>
            <a:r>
              <a:rPr lang="en-US" dirty="0">
                <a:effectLst>
                  <a:glow rad="38100">
                    <a:prstClr val="white">
                      <a:lumMod val="50000"/>
                      <a:lumOff val="50000"/>
                      <a:alpha val="20000"/>
                    </a:prstClr>
                  </a:glow>
                  <a:outerShdw blurRad="44450" dist="12700" dir="13860000" algn="tl" rotWithShape="0">
                    <a:srgbClr val="000000">
                      <a:alpha val="20000"/>
                    </a:srgbClr>
                  </a:outerShdw>
                </a:effectLst>
              </a:rPr>
              <a:t>States</a:t>
            </a:r>
          </a:p>
          <a:p>
            <a:pPr lvl="1">
              <a:lnSpc>
                <a:spcPct val="90000"/>
              </a:lnSpc>
              <a:buClr>
                <a:srgbClr val="000000"/>
              </a:buClr>
            </a:pPr>
            <a:r>
              <a:rPr lang="en-US" dirty="0">
                <a:effectLst>
                  <a:glow rad="38100">
                    <a:prstClr val="white">
                      <a:lumMod val="50000"/>
                      <a:lumOff val="50000"/>
                      <a:alpha val="20000"/>
                    </a:prstClr>
                  </a:glow>
                  <a:outerShdw blurRad="44450" dist="12700" dir="13860000" algn="tl" rotWithShape="0">
                    <a:srgbClr val="000000">
                      <a:alpha val="20000"/>
                    </a:srgbClr>
                  </a:outerShdw>
                </a:effectLst>
              </a:rPr>
              <a:t>Actions</a:t>
            </a:r>
          </a:p>
        </p:txBody>
      </p:sp>
      <p:pic>
        <p:nvPicPr>
          <p:cNvPr id="4" name="Picture 4" descr="Diagram&#10;&#10;Description automatically generated">
            <a:extLst>
              <a:ext uri="{FF2B5EF4-FFF2-40B4-BE49-F238E27FC236}">
                <a16:creationId xmlns:a16="http://schemas.microsoft.com/office/drawing/2014/main" id="{31BB519D-AB0A-84AB-F793-588E9A5001C0}"/>
              </a:ext>
            </a:extLst>
          </p:cNvPr>
          <p:cNvPicPr>
            <a:picLocks noChangeAspect="1"/>
          </p:cNvPicPr>
          <p:nvPr/>
        </p:nvPicPr>
        <p:blipFill>
          <a:blip r:embed="rId4"/>
          <a:stretch>
            <a:fillRect/>
          </a:stretch>
        </p:blipFill>
        <p:spPr>
          <a:xfrm>
            <a:off x="643192" y="2219541"/>
            <a:ext cx="5451627" cy="209887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7050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16F42-E167-4F1B-AA39-D41CDD87236B}"/>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Q-learning</a:t>
            </a:r>
          </a:p>
        </p:txBody>
      </p:sp>
      <p:sp>
        <p:nvSpPr>
          <p:cNvPr id="4" name="Text Placeholder 3">
            <a:extLst>
              <a:ext uri="{FF2B5EF4-FFF2-40B4-BE49-F238E27FC236}">
                <a16:creationId xmlns:a16="http://schemas.microsoft.com/office/drawing/2014/main" id="{CE6DEDE4-15E0-89A1-9AC6-F0D53724C862}"/>
              </a:ext>
            </a:extLst>
          </p:cNvPr>
          <p:cNvSpPr>
            <a:spLocks noGrp="1"/>
          </p:cNvSpPr>
          <p:nvPr>
            <p:ph type="body" sz="half" idx="2"/>
          </p:nvPr>
        </p:nvSpPr>
        <p:spPr>
          <a:xfrm>
            <a:off x="643192" y="2666999"/>
            <a:ext cx="3643674" cy="3216276"/>
          </a:xfrm>
        </p:spPr>
        <p:txBody>
          <a:bodyPr vert="horz" lIns="91440" tIns="45720" rIns="91440" bIns="45720" rtlCol="0" anchor="t">
            <a:normAutofit/>
          </a:bodyPr>
          <a:lstStyle/>
          <a:p>
            <a:r>
              <a:rPr lang="en-US" sz="2400" dirty="0">
                <a:gradFill flip="none" rotWithShape="1">
                  <a:gsLst>
                    <a:gs pos="0">
                      <a:sysClr val="window" lastClr="FFFFFF"/>
                    </a:gs>
                    <a:gs pos="100000">
                      <a:sysClr val="window" lastClr="FFFFFF">
                        <a:lumMod val="75000"/>
                      </a:sysClr>
                    </a:gs>
                  </a:gsLst>
                  <a:lin ang="5580000" scaled="0"/>
                  <a:tileRect/>
                </a:gradFill>
              </a:rPr>
              <a:t>Q-Learning is:</a:t>
            </a:r>
            <a:endParaRPr lang="en-US" sz="2400" b="1" dirty="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a:buFont typeface="Arial"/>
              <a:buChar char="•"/>
            </a:pPr>
            <a:r>
              <a:rPr lang="en-US" sz="2000" i="1" dirty="0">
                <a:gradFill flip="none" rotWithShape="1">
                  <a:gsLst>
                    <a:gs pos="0">
                      <a:sysClr val="window" lastClr="FFFFFF"/>
                    </a:gs>
                    <a:gs pos="100000">
                      <a:sysClr val="window" lastClr="FFFFFF">
                        <a:lumMod val="75000"/>
                      </a:sysClr>
                    </a:gs>
                  </a:gsLst>
                  <a:lin ang="5580000" scaled="0"/>
                  <a:tileRect/>
                </a:gradFill>
              </a:rPr>
              <a:t> Off-policy algorithm</a:t>
            </a:r>
            <a:endParaRPr lang="en-US" sz="2000" dirty="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a:buFont typeface="Arial"/>
              <a:buChar char="•"/>
            </a:pPr>
            <a:r>
              <a:rPr lang="en-US" sz="2000" i="1" dirty="0">
                <a:gradFill flip="none" rotWithShape="1">
                  <a:gsLst>
                    <a:gs pos="0">
                      <a:sysClr val="window" lastClr="FFFFFF"/>
                    </a:gs>
                    <a:gs pos="100000">
                      <a:sysClr val="window" lastClr="FFFFFF">
                        <a:lumMod val="75000"/>
                      </a:sysClr>
                    </a:gs>
                  </a:gsLst>
                  <a:lin ang="5580000" scaled="0"/>
                  <a:tileRect/>
                </a:gradFill>
              </a:rPr>
              <a:t> Value-based method</a:t>
            </a:r>
            <a:endParaRPr lang="en-US" sz="2000" b="1" dirty="0">
              <a:gradFill flip="none" rotWithShape="1">
                <a:gsLst>
                  <a:gs pos="0">
                    <a:sysClr val="window" lastClr="FFFFFF"/>
                  </a:gs>
                  <a:gs pos="100000">
                    <a:sysClr val="window" lastClr="FFFFFF">
                      <a:lumMod val="75000"/>
                    </a:sys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a:buFont typeface="Arial"/>
              <a:buChar char="•"/>
            </a:pPr>
            <a:r>
              <a:rPr lang="en-US" sz="2000" i="1" dirty="0">
                <a:gradFill flip="none" rotWithShape="1">
                  <a:gsLst>
                    <a:gs pos="0">
                      <a:sysClr val="window" lastClr="FFFFFF"/>
                    </a:gs>
                    <a:gs pos="100000">
                      <a:sysClr val="window" lastClr="FFFFFF">
                        <a:lumMod val="75000"/>
                      </a:sysClr>
                    </a:gs>
                  </a:gsLst>
                  <a:lin ang="5580000" scaled="0"/>
                  <a:tileRect/>
                </a:gradFill>
              </a:rPr>
              <a:t> Temporal Difference (TD) approach</a:t>
            </a:r>
            <a:endParaRPr lang="en-US" sz="2000" b="1" dirty="0">
              <a:gradFill flip="none" rotWithShape="1">
                <a:gsLst>
                  <a:gs pos="0">
                    <a:sysClr val="window" lastClr="FFFFFF"/>
                  </a:gs>
                  <a:gs pos="100000">
                    <a:sysClr val="window" lastClr="FFFFFF">
                      <a:lumMod val="75000"/>
                    </a:sysClr>
                  </a:gs>
                </a:gsLst>
                <a:lin ang="5580000" scaled="0"/>
                <a:tileRect/>
              </a:gradFill>
            </a:endParaRPr>
          </a:p>
          <a:p>
            <a:pPr>
              <a:buFont typeface="Arial"/>
              <a:buChar char="•"/>
            </a:pPr>
            <a:endParaRPr lang="en-US" sz="1800">
              <a:gradFill flip="none" rotWithShape="1">
                <a:gsLst>
                  <a:gs pos="0">
                    <a:sysClr val="window" lastClr="FFFFFF"/>
                  </a:gs>
                  <a:gs pos="100000">
                    <a:sysClr val="window" lastClr="FFFFFF">
                      <a:lumMod val="75000"/>
                    </a:sysClr>
                  </a:gs>
                </a:gsLst>
                <a:lin ang="5580000" scaled="0"/>
                <a:tileRect/>
              </a:gradFill>
            </a:endParaRPr>
          </a:p>
        </p:txBody>
      </p:sp>
      <p:sp>
        <p:nvSpPr>
          <p:cNvPr id="8"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5" descr="Diagram&#10;&#10;Description automatically generated">
            <a:extLst>
              <a:ext uri="{FF2B5EF4-FFF2-40B4-BE49-F238E27FC236}">
                <a16:creationId xmlns:a16="http://schemas.microsoft.com/office/drawing/2014/main" id="{3117CD41-76D9-B8D2-41F5-A97BD4879B35}"/>
              </a:ext>
            </a:extLst>
          </p:cNvPr>
          <p:cNvPicPr>
            <a:picLocks noGrp="1" noChangeAspect="1"/>
          </p:cNvPicPr>
          <p:nvPr>
            <p:ph type="pic" idx="1"/>
          </p:nvPr>
        </p:nvPicPr>
        <p:blipFill rotWithShape="1">
          <a:blip r:embed="rId3"/>
          <a:srcRect l="-241" t="858" r="241" b="47425"/>
          <a:stretch/>
        </p:blipFill>
        <p:spPr>
          <a:xfrm>
            <a:off x="5128626" y="2393636"/>
            <a:ext cx="5934182" cy="1726301"/>
          </a:xfrm>
          <a:prstGeom prst="rect">
            <a:avLst/>
          </a:prstGeom>
        </p:spPr>
      </p:pic>
      <p:sp>
        <p:nvSpPr>
          <p:cNvPr id="6" name="TextBox 5">
            <a:extLst>
              <a:ext uri="{FF2B5EF4-FFF2-40B4-BE49-F238E27FC236}">
                <a16:creationId xmlns:a16="http://schemas.microsoft.com/office/drawing/2014/main" id="{A34D06A8-C5F5-0C39-4993-E65488D5D7A7}"/>
              </a:ext>
            </a:extLst>
          </p:cNvPr>
          <p:cNvSpPr txBox="1"/>
          <p:nvPr/>
        </p:nvSpPr>
        <p:spPr>
          <a:xfrm>
            <a:off x="9025180" y="5628467"/>
            <a:ext cx="33760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Source: Dataiku Knowledge Base</a:t>
            </a:r>
          </a:p>
        </p:txBody>
      </p:sp>
    </p:spTree>
    <p:extLst>
      <p:ext uri="{BB962C8B-B14F-4D97-AF65-F5344CB8AC3E}">
        <p14:creationId xmlns:p14="http://schemas.microsoft.com/office/powerpoint/2010/main" val="379274436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0092-999E-4805-1636-62869AF77B52}"/>
              </a:ext>
            </a:extLst>
          </p:cNvPr>
          <p:cNvSpPr>
            <a:spLocks noGrp="1"/>
          </p:cNvSpPr>
          <p:nvPr>
            <p:ph type="title"/>
          </p:nvPr>
        </p:nvSpPr>
        <p:spPr>
          <a:xfrm>
            <a:off x="643191" y="609600"/>
            <a:ext cx="6573685" cy="1905000"/>
          </a:xfrm>
        </p:spPr>
        <p:txBody>
          <a:bodyPr vert="horz" lIns="91440" tIns="45720" rIns="91440" bIns="45720" rtlCol="0" anchor="ctr">
            <a:normAutofit/>
          </a:bodyPr>
          <a:lstStyle/>
          <a:p>
            <a:r>
              <a:rPr lang="en-US"/>
              <a:t>Downsides of classical reinforcement learning</a:t>
            </a:r>
          </a:p>
        </p:txBody>
      </p:sp>
      <p:pic>
        <p:nvPicPr>
          <p:cNvPr id="32" name="Picture 32" descr="A picture containing qr code&#10;&#10;Description automatically generated">
            <a:extLst>
              <a:ext uri="{FF2B5EF4-FFF2-40B4-BE49-F238E27FC236}">
                <a16:creationId xmlns:a16="http://schemas.microsoft.com/office/drawing/2014/main" id="{A8EE3B0B-3C16-27D8-A771-8F107B9F9CDA}"/>
              </a:ext>
            </a:extLst>
          </p:cNvPr>
          <p:cNvPicPr>
            <a:picLocks noGrp="1" noChangeAspect="1"/>
          </p:cNvPicPr>
          <p:nvPr>
            <p:ph sz="half" idx="2"/>
          </p:nvPr>
        </p:nvPicPr>
        <p:blipFill>
          <a:blip r:embed="rId4"/>
          <a:stretch>
            <a:fillRect/>
          </a:stretch>
        </p:blipFill>
        <p:spPr>
          <a:xfrm>
            <a:off x="7570839" y="839809"/>
            <a:ext cx="3976788" cy="48583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graphicFrame>
        <p:nvGraphicFramePr>
          <p:cNvPr id="22" name="Content Placeholder 2">
            <a:extLst>
              <a:ext uri="{FF2B5EF4-FFF2-40B4-BE49-F238E27FC236}">
                <a16:creationId xmlns:a16="http://schemas.microsoft.com/office/drawing/2014/main" id="{0D45255F-73D1-FCBF-EDFE-19926D23F11A}"/>
              </a:ext>
            </a:extLst>
          </p:cNvPr>
          <p:cNvGraphicFramePr>
            <a:graphicFrameLocks noGrp="1"/>
          </p:cNvGraphicFramePr>
          <p:nvPr>
            <p:ph sz="half" idx="1"/>
            <p:extLst>
              <p:ext uri="{D42A27DB-BD31-4B8C-83A1-F6EECF244321}">
                <p14:modId xmlns:p14="http://schemas.microsoft.com/office/powerpoint/2010/main" val="2573870133"/>
              </p:ext>
            </p:extLst>
          </p:nvPr>
        </p:nvGraphicFramePr>
        <p:xfrm>
          <a:off x="643192" y="2666999"/>
          <a:ext cx="6573684" cy="32162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91286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TotalTime>
  <Words>4756</Words>
  <Application>Microsoft Office PowerPoint</Application>
  <PresentationFormat>Ευρεία οθόνη</PresentationFormat>
  <Paragraphs>391</Paragraphs>
  <Slides>31</Slides>
  <Notes>30</Notes>
  <HiddenSlides>0</HiddenSlides>
  <MMClips>2</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31</vt:i4>
      </vt:variant>
    </vt:vector>
  </HeadingPairs>
  <TitlesOfParts>
    <vt:vector size="39" baseType="lpstr">
      <vt:lpstr>Arial</vt:lpstr>
      <vt:lpstr>Arial,Sans-Serif</vt:lpstr>
      <vt:lpstr>Calibri</vt:lpstr>
      <vt:lpstr>Cambria Math</vt:lpstr>
      <vt:lpstr>Century Gothic</vt:lpstr>
      <vt:lpstr>IBM Plex Sans</vt:lpstr>
      <vt:lpstr>Work Sans</vt:lpstr>
      <vt:lpstr>Mesh</vt:lpstr>
      <vt:lpstr>An Ensemble Method for Traffic Light Management</vt:lpstr>
      <vt:lpstr>Background  Traffic Signal Control  History</vt:lpstr>
      <vt:lpstr>Background Traffic Signal Control  Objective  </vt:lpstr>
      <vt:lpstr>BACKGROUND HOW DO WE HANDLE TRAFFIC SIGNAL CONTROL?</vt:lpstr>
      <vt:lpstr>BACKGROUND HOW DO WE HANDLE TRAFFIC SIGNAL CONTROL?</vt:lpstr>
      <vt:lpstr>Research question: How can we efficiently manage traffic signals?</vt:lpstr>
      <vt:lpstr>What is reinforcement learning?</vt:lpstr>
      <vt:lpstr>Q-learning</vt:lpstr>
      <vt:lpstr>Downsides of classical reinforcement learning</vt:lpstr>
      <vt:lpstr>DEEP Reinforcement learning</vt:lpstr>
      <vt:lpstr>Deep Q-learning Network</vt:lpstr>
      <vt:lpstr>Deep Q-Learning</vt:lpstr>
      <vt:lpstr>Actor-Critic method</vt:lpstr>
      <vt:lpstr>Advantage Actor- Critic Algorithm</vt:lpstr>
      <vt:lpstr>Proximal Policy Optimization</vt:lpstr>
      <vt:lpstr>Ensemble Methods</vt:lpstr>
      <vt:lpstr>Our Approach - Methodology</vt:lpstr>
      <vt:lpstr>Our Approach - Data</vt:lpstr>
      <vt:lpstr>Ensemble Methods – Average voting</vt:lpstr>
      <vt:lpstr>Ensemble Methods – Majority Voting</vt:lpstr>
      <vt:lpstr>Ensemble methods – soft voting</vt:lpstr>
      <vt:lpstr>Ensemble methods - Transformed Rank voting</vt:lpstr>
      <vt:lpstr>Simulation in sumo</vt:lpstr>
      <vt:lpstr>Experiments - results</vt:lpstr>
      <vt:lpstr>Experiments – Ensemble Results</vt:lpstr>
      <vt:lpstr>Experiments – Ensemble Results</vt:lpstr>
      <vt:lpstr>Experiments – Ensemble Results</vt:lpstr>
      <vt:lpstr>Experiments – Ensemble Results</vt:lpstr>
      <vt:lpstr>Soft voting in action</vt:lpstr>
      <vt:lpstr>Conclusions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Βαγγέλης Μαθιούδης</dc:creator>
  <cp:lastModifiedBy>Βαγγέλης Μαθιούδης</cp:lastModifiedBy>
  <cp:revision>379</cp:revision>
  <dcterms:created xsi:type="dcterms:W3CDTF">2022-06-07T08:13:53Z</dcterms:created>
  <dcterms:modified xsi:type="dcterms:W3CDTF">2022-06-13T16:53:21Z</dcterms:modified>
</cp:coreProperties>
</file>